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21" r:id="rId2"/>
    <p:sldId id="299" r:id="rId3"/>
    <p:sldId id="301" r:id="rId4"/>
    <p:sldId id="337" r:id="rId5"/>
    <p:sldId id="303" r:id="rId6"/>
    <p:sldId id="308" r:id="rId7"/>
    <p:sldId id="263" r:id="rId8"/>
    <p:sldId id="307" r:id="rId9"/>
    <p:sldId id="336" r:id="rId10"/>
    <p:sldId id="332" r:id="rId11"/>
    <p:sldId id="33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8"/>
    <p:restoredTop sz="94694"/>
  </p:normalViewPr>
  <p:slideViewPr>
    <p:cSldViewPr snapToGrid="0" snapToObjects="1">
      <p:cViewPr varScale="1">
        <p:scale>
          <a:sx n="121" d="100"/>
          <a:sy n="121" d="100"/>
        </p:scale>
        <p:origin x="6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1845A0-91F1-4250-B7BF-F689C5892B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HN"/>
        </a:p>
      </dgm:t>
    </dgm:pt>
    <dgm:pt modelId="{0712E251-0032-4AAE-8EFF-2B3857C88051}">
      <dgm:prSet phldrT="[Texto]" custT="1"/>
      <dgm:spPr>
        <a:solidFill>
          <a:schemeClr val="tx1"/>
        </a:solidFill>
      </dgm:spPr>
      <dgm:t>
        <a:bodyPr/>
        <a:lstStyle/>
        <a:p>
          <a:pPr algn="just">
            <a:buFont typeface="+mj-lt"/>
            <a:buAutoNum type="arabicPeriod"/>
          </a:pP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a:t>
          </a:r>
          <a:r>
            <a:rPr lang="es-419" sz="1600" dirty="0" err="1">
              <a:solidFill>
                <a:schemeClr val="bg1"/>
              </a:solidFill>
            </a:rPr>
            <a:t>Supermarket</a:t>
          </a:r>
          <a:r>
            <a:rPr lang="es-419" sz="1600" dirty="0">
              <a:solidFill>
                <a:schemeClr val="bg1"/>
              </a:solidFill>
            </a:rPr>
            <a:t> fue fundado en 1978 y se ha expandido rápidamente en las últimas décadas.</a:t>
          </a:r>
          <a:endParaRPr lang="es-HN" sz="1600" dirty="0">
            <a:solidFill>
              <a:schemeClr val="bg1"/>
            </a:solidFill>
            <a:latin typeface="Times New Roman" panose="02020603050405020304" pitchFamily="18" charset="0"/>
            <a:cs typeface="Times New Roman" panose="02020603050405020304" pitchFamily="18" charset="0"/>
          </a:endParaRPr>
        </a:p>
      </dgm:t>
    </dgm:pt>
    <dgm:pt modelId="{F931ED13-BF3B-4951-8CD8-4A1B79BFCC20}" type="parTrans" cxnId="{477C35DF-8E0B-42AA-8AD1-774CE18A23B3}">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DFB91C25-9C58-4EEE-87F9-9E167B1AD64F}" type="sibTrans" cxnId="{477C35DF-8E0B-42AA-8AD1-774CE18A23B3}">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207544A1-72C7-4FA4-AD5B-833E4284A9B3}">
      <dgm:prSet phldrT="[Texto]" custT="1"/>
      <dgm:spPr>
        <a:solidFill>
          <a:schemeClr val="tx1"/>
        </a:solidFill>
      </dgm:spPr>
      <dgm:t>
        <a:bodyPr/>
        <a:lstStyle/>
        <a:p>
          <a:pPr algn="just">
            <a:buFont typeface="+mj-lt"/>
            <a:buAutoNum type="arabicPeriod"/>
          </a:pPr>
          <a:r>
            <a:rPr lang="es-419" sz="1600" dirty="0">
              <a:solidFill>
                <a:schemeClr val="bg1"/>
              </a:solidFill>
            </a:rPr>
            <a:t>Amazon y </a:t>
          </a: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tienen necesidades complementarias, la cooperación de doble beneficio es en un objetivo para el desarrollo de ambos</a:t>
          </a:r>
          <a:endParaRPr lang="es-HN" sz="1600" dirty="0">
            <a:solidFill>
              <a:schemeClr val="bg1"/>
            </a:solidFill>
            <a:latin typeface="Times New Roman" panose="02020603050405020304" pitchFamily="18" charset="0"/>
            <a:cs typeface="Times New Roman" panose="02020603050405020304" pitchFamily="18" charset="0"/>
          </a:endParaRPr>
        </a:p>
      </dgm:t>
    </dgm:pt>
    <dgm:pt modelId="{AC0ED247-D9D5-413E-93F5-F8EFC07A9194}" type="parTrans" cxnId="{37500DB7-ACC8-4EFC-AF61-A35069408DF9}">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EDBBF77F-F1F8-40A4-80E8-819242305AFE}" type="sibTrans" cxnId="{37500DB7-ACC8-4EFC-AF61-A35069408DF9}">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8390917C-F251-4807-BC68-5AB67D0A2AA1}">
      <dgm:prSet phldrT="[Texto]" custT="1"/>
      <dgm:spPr>
        <a:solidFill>
          <a:schemeClr val="tx1"/>
        </a:solidFill>
      </dgm:spPr>
      <dgm:t>
        <a:bodyPr/>
        <a:lstStyle/>
        <a:p>
          <a:pPr algn="just">
            <a:buFont typeface="+mj-lt"/>
            <a:buAutoNum type="arabicPeriod"/>
          </a:pPr>
          <a:r>
            <a:rPr lang="es-419" sz="1600" dirty="0">
              <a:solidFill>
                <a:schemeClr val="bg1"/>
              </a:solidFill>
            </a:rPr>
            <a:t>Amazon está pagando 13.700 millones de dólares en efectivo por </a:t>
          </a: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Las acciones de Amazon subieron $ 32 y cambiaron a media mañana. </a:t>
          </a:r>
          <a:endParaRPr lang="es-HN" sz="1600" dirty="0">
            <a:solidFill>
              <a:schemeClr val="bg1"/>
            </a:solidFill>
            <a:latin typeface="Times New Roman" panose="02020603050405020304" pitchFamily="18" charset="0"/>
            <a:cs typeface="Times New Roman" panose="02020603050405020304" pitchFamily="18" charset="0"/>
          </a:endParaRPr>
        </a:p>
      </dgm:t>
    </dgm:pt>
    <dgm:pt modelId="{20B130A3-0565-4378-B3B3-A5282A9A4445}" type="parTrans" cxnId="{0FCC4402-5C29-4478-9B3A-27DCD6054401}">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0E130ECD-3304-43A0-BA3B-7419553DD792}" type="sibTrans" cxnId="{0FCC4402-5C29-4478-9B3A-27DCD6054401}">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73B6A784-94AB-466F-921C-4DA99422231C}">
      <dgm:prSet phldrT="[Texto]" custT="1"/>
      <dgm:spPr>
        <a:solidFill>
          <a:schemeClr val="tx1"/>
        </a:solidFill>
      </dgm:spPr>
      <dgm:t>
        <a:bodyPr/>
        <a:lstStyle/>
        <a:p>
          <a:pPr algn="just">
            <a:buFont typeface="+mj-lt"/>
            <a:buAutoNum type="arabicPeriod"/>
          </a:pPr>
          <a:r>
            <a:rPr lang="es-419" sz="1600" dirty="0">
              <a:solidFill>
                <a:schemeClr val="bg1"/>
              </a:solidFill>
            </a:rPr>
            <a:t>Hay 478 millones de acciones en circulación, por lo que la capitalización de mercado de Amazon se ha apreciado en alrededor de $ 15,6 mil millones en la actualidad. </a:t>
          </a:r>
          <a:endParaRPr lang="es-HN" sz="1600" dirty="0">
            <a:solidFill>
              <a:schemeClr val="bg1"/>
            </a:solidFill>
            <a:latin typeface="Times New Roman" panose="02020603050405020304" pitchFamily="18" charset="0"/>
            <a:cs typeface="Times New Roman" panose="02020603050405020304" pitchFamily="18" charset="0"/>
          </a:endParaRPr>
        </a:p>
      </dgm:t>
    </dgm:pt>
    <dgm:pt modelId="{7F579EA5-10A1-4288-9503-E1FC20444EF7}" type="parTrans" cxnId="{BDC5B91B-B4CB-4AB6-8C3B-E1D8B99217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6D8B806A-2657-490E-A055-33B83D55443E}" type="sibTrans" cxnId="{BDC5B91B-B4CB-4AB6-8C3B-E1D8B99217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BA7BFF0C-A561-42EE-B65D-710608EFA848}">
      <dgm:prSet phldrT="[Texto]" custT="1"/>
      <dgm:spPr>
        <a:solidFill>
          <a:schemeClr val="tx1"/>
        </a:solidFill>
      </dgm:spPr>
      <dgm:t>
        <a:bodyPr/>
        <a:lstStyle/>
        <a:p>
          <a:pPr algn="just">
            <a:buFont typeface="+mj-lt"/>
            <a:buAutoNum type="arabicPeriod"/>
          </a:pPr>
          <a:r>
            <a:rPr lang="es-419" sz="1600" dirty="0">
              <a:solidFill>
                <a:schemeClr val="bg1"/>
              </a:solidFill>
            </a:rPr>
            <a:t>Entonces, se podría argumentar que obtienen </a:t>
          </a: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gratis y también se embolsan $ 1.9 mil millones.</a:t>
          </a:r>
          <a:endParaRPr lang="es-HN" sz="1600" dirty="0">
            <a:solidFill>
              <a:schemeClr val="bg1"/>
            </a:solidFill>
            <a:latin typeface="Times New Roman" panose="02020603050405020304" pitchFamily="18" charset="0"/>
            <a:cs typeface="Times New Roman" panose="02020603050405020304" pitchFamily="18" charset="0"/>
          </a:endParaRPr>
        </a:p>
      </dgm:t>
    </dgm:pt>
    <dgm:pt modelId="{78A3B4CD-C6CD-4E64-A8C9-434ADDABB619}" type="parTrans" cxnId="{4FBA8A7E-F8FF-4CBC-B4ED-4E2C4D02EC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F3C96BB1-B4D3-405B-9F3C-DA78E8325D5D}" type="sibTrans" cxnId="{4FBA8A7E-F8FF-4CBC-B4ED-4E2C4D02EC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1B33E0E9-E701-4341-8472-FE9DB78BC8A5}" type="pres">
      <dgm:prSet presAssocID="{221845A0-91F1-4250-B7BF-F689C5892B83}" presName="linear" presStyleCnt="0">
        <dgm:presLayoutVars>
          <dgm:animLvl val="lvl"/>
          <dgm:resizeHandles val="exact"/>
        </dgm:presLayoutVars>
      </dgm:prSet>
      <dgm:spPr/>
    </dgm:pt>
    <dgm:pt modelId="{92229F14-12B2-429A-B74B-E8656032B60D}" type="pres">
      <dgm:prSet presAssocID="{0712E251-0032-4AAE-8EFF-2B3857C88051}" presName="parentText" presStyleLbl="node1" presStyleIdx="0" presStyleCnt="5" custScaleY="60124">
        <dgm:presLayoutVars>
          <dgm:chMax val="0"/>
          <dgm:bulletEnabled val="1"/>
        </dgm:presLayoutVars>
      </dgm:prSet>
      <dgm:spPr/>
    </dgm:pt>
    <dgm:pt modelId="{89A78408-5735-4902-A200-BC5F679D0F10}" type="pres">
      <dgm:prSet presAssocID="{DFB91C25-9C58-4EEE-87F9-9E167B1AD64F}" presName="spacer" presStyleCnt="0"/>
      <dgm:spPr/>
    </dgm:pt>
    <dgm:pt modelId="{F336F99A-5BDC-4FF9-8062-3EB8A5A665E9}" type="pres">
      <dgm:prSet presAssocID="{207544A1-72C7-4FA4-AD5B-833E4284A9B3}" presName="parentText" presStyleLbl="node1" presStyleIdx="1" presStyleCnt="5" custScaleY="55635">
        <dgm:presLayoutVars>
          <dgm:chMax val="0"/>
          <dgm:bulletEnabled val="1"/>
        </dgm:presLayoutVars>
      </dgm:prSet>
      <dgm:spPr/>
    </dgm:pt>
    <dgm:pt modelId="{885084C7-5CBE-4E6D-9F18-21570EA9159A}" type="pres">
      <dgm:prSet presAssocID="{EDBBF77F-F1F8-40A4-80E8-819242305AFE}" presName="spacer" presStyleCnt="0"/>
      <dgm:spPr/>
    </dgm:pt>
    <dgm:pt modelId="{3F1D860B-ED84-4FC1-AF43-5F1FD5936659}" type="pres">
      <dgm:prSet presAssocID="{8390917C-F251-4807-BC68-5AB67D0A2AA1}" presName="parentText" presStyleLbl="node1" presStyleIdx="2" presStyleCnt="5" custScaleY="50898">
        <dgm:presLayoutVars>
          <dgm:chMax val="0"/>
          <dgm:bulletEnabled val="1"/>
        </dgm:presLayoutVars>
      </dgm:prSet>
      <dgm:spPr/>
    </dgm:pt>
    <dgm:pt modelId="{E103296D-4D3C-4A0B-9F8D-4C4D25A26987}" type="pres">
      <dgm:prSet presAssocID="{0E130ECD-3304-43A0-BA3B-7419553DD792}" presName="spacer" presStyleCnt="0"/>
      <dgm:spPr/>
    </dgm:pt>
    <dgm:pt modelId="{87C3E54F-E018-4C23-92E5-EA846A5EC6A9}" type="pres">
      <dgm:prSet presAssocID="{73B6A784-94AB-466F-921C-4DA99422231C}" presName="parentText" presStyleLbl="node1" presStyleIdx="3" presStyleCnt="5" custScaleY="76363">
        <dgm:presLayoutVars>
          <dgm:chMax val="0"/>
          <dgm:bulletEnabled val="1"/>
        </dgm:presLayoutVars>
      </dgm:prSet>
      <dgm:spPr/>
    </dgm:pt>
    <dgm:pt modelId="{A6A25FD7-AD37-4B61-A296-D59565567EC2}" type="pres">
      <dgm:prSet presAssocID="{6D8B806A-2657-490E-A055-33B83D55443E}" presName="spacer" presStyleCnt="0"/>
      <dgm:spPr/>
    </dgm:pt>
    <dgm:pt modelId="{7384EA25-F1CC-473D-AF2F-6054C6154369}" type="pres">
      <dgm:prSet presAssocID="{BA7BFF0C-A561-42EE-B65D-710608EFA848}" presName="parentText" presStyleLbl="node1" presStyleIdx="4" presStyleCnt="5" custScaleY="64292">
        <dgm:presLayoutVars>
          <dgm:chMax val="0"/>
          <dgm:bulletEnabled val="1"/>
        </dgm:presLayoutVars>
      </dgm:prSet>
      <dgm:spPr/>
    </dgm:pt>
  </dgm:ptLst>
  <dgm:cxnLst>
    <dgm:cxn modelId="{0FCC4402-5C29-4478-9B3A-27DCD6054401}" srcId="{221845A0-91F1-4250-B7BF-F689C5892B83}" destId="{8390917C-F251-4807-BC68-5AB67D0A2AA1}" srcOrd="2" destOrd="0" parTransId="{20B130A3-0565-4378-B3B3-A5282A9A4445}" sibTransId="{0E130ECD-3304-43A0-BA3B-7419553DD792}"/>
    <dgm:cxn modelId="{79080512-3946-4ED6-8F60-EF434A78D272}" type="presOf" srcId="{BA7BFF0C-A561-42EE-B65D-710608EFA848}" destId="{7384EA25-F1CC-473D-AF2F-6054C6154369}" srcOrd="0" destOrd="0" presId="urn:microsoft.com/office/officeart/2005/8/layout/vList2"/>
    <dgm:cxn modelId="{BDC5B91B-B4CB-4AB6-8C3B-E1D8B9921777}" srcId="{221845A0-91F1-4250-B7BF-F689C5892B83}" destId="{73B6A784-94AB-466F-921C-4DA99422231C}" srcOrd="3" destOrd="0" parTransId="{7F579EA5-10A1-4288-9503-E1FC20444EF7}" sibTransId="{6D8B806A-2657-490E-A055-33B83D55443E}"/>
    <dgm:cxn modelId="{02B3B720-CB3B-4FDA-86E7-420E4BE472D5}" type="presOf" srcId="{0712E251-0032-4AAE-8EFF-2B3857C88051}" destId="{92229F14-12B2-429A-B74B-E8656032B60D}" srcOrd="0" destOrd="0" presId="urn:microsoft.com/office/officeart/2005/8/layout/vList2"/>
    <dgm:cxn modelId="{8CB64C2D-E14E-496F-A77F-CCC8240B7A5D}" type="presOf" srcId="{8390917C-F251-4807-BC68-5AB67D0A2AA1}" destId="{3F1D860B-ED84-4FC1-AF43-5F1FD5936659}" srcOrd="0" destOrd="0" presId="urn:microsoft.com/office/officeart/2005/8/layout/vList2"/>
    <dgm:cxn modelId="{4FBA8A7E-F8FF-4CBC-B4ED-4E2C4D02EC77}" srcId="{221845A0-91F1-4250-B7BF-F689C5892B83}" destId="{BA7BFF0C-A561-42EE-B65D-710608EFA848}" srcOrd="4" destOrd="0" parTransId="{78A3B4CD-C6CD-4E64-A8C9-434ADDABB619}" sibTransId="{F3C96BB1-B4D3-405B-9F3C-DA78E8325D5D}"/>
    <dgm:cxn modelId="{F5744F91-3D62-46B2-84D9-45C7D384D329}" type="presOf" srcId="{207544A1-72C7-4FA4-AD5B-833E4284A9B3}" destId="{F336F99A-5BDC-4FF9-8062-3EB8A5A665E9}" srcOrd="0" destOrd="0" presId="urn:microsoft.com/office/officeart/2005/8/layout/vList2"/>
    <dgm:cxn modelId="{77AD7FA3-A998-4A45-8574-C478DB4F3095}" type="presOf" srcId="{221845A0-91F1-4250-B7BF-F689C5892B83}" destId="{1B33E0E9-E701-4341-8472-FE9DB78BC8A5}" srcOrd="0" destOrd="0" presId="urn:microsoft.com/office/officeart/2005/8/layout/vList2"/>
    <dgm:cxn modelId="{37500DB7-ACC8-4EFC-AF61-A35069408DF9}" srcId="{221845A0-91F1-4250-B7BF-F689C5892B83}" destId="{207544A1-72C7-4FA4-AD5B-833E4284A9B3}" srcOrd="1" destOrd="0" parTransId="{AC0ED247-D9D5-413E-93F5-F8EFC07A9194}" sibTransId="{EDBBF77F-F1F8-40A4-80E8-819242305AFE}"/>
    <dgm:cxn modelId="{2A320ED0-51BC-423C-A98A-80C81E6BC6DE}" type="presOf" srcId="{73B6A784-94AB-466F-921C-4DA99422231C}" destId="{87C3E54F-E018-4C23-92E5-EA846A5EC6A9}" srcOrd="0" destOrd="0" presId="urn:microsoft.com/office/officeart/2005/8/layout/vList2"/>
    <dgm:cxn modelId="{477C35DF-8E0B-42AA-8AD1-774CE18A23B3}" srcId="{221845A0-91F1-4250-B7BF-F689C5892B83}" destId="{0712E251-0032-4AAE-8EFF-2B3857C88051}" srcOrd="0" destOrd="0" parTransId="{F931ED13-BF3B-4951-8CD8-4A1B79BFCC20}" sibTransId="{DFB91C25-9C58-4EEE-87F9-9E167B1AD64F}"/>
    <dgm:cxn modelId="{4DA1D09E-9B21-4EAE-824E-92795F96B892}" type="presParOf" srcId="{1B33E0E9-E701-4341-8472-FE9DB78BC8A5}" destId="{92229F14-12B2-429A-B74B-E8656032B60D}" srcOrd="0" destOrd="0" presId="urn:microsoft.com/office/officeart/2005/8/layout/vList2"/>
    <dgm:cxn modelId="{4722E3A0-7F07-4F7E-A97B-02D97EFACE13}" type="presParOf" srcId="{1B33E0E9-E701-4341-8472-FE9DB78BC8A5}" destId="{89A78408-5735-4902-A200-BC5F679D0F10}" srcOrd="1" destOrd="0" presId="urn:microsoft.com/office/officeart/2005/8/layout/vList2"/>
    <dgm:cxn modelId="{145A4DAF-BFE3-4785-9C98-2FBAEB5D23C3}" type="presParOf" srcId="{1B33E0E9-E701-4341-8472-FE9DB78BC8A5}" destId="{F336F99A-5BDC-4FF9-8062-3EB8A5A665E9}" srcOrd="2" destOrd="0" presId="urn:microsoft.com/office/officeart/2005/8/layout/vList2"/>
    <dgm:cxn modelId="{CA065267-E034-433B-87DF-F73BEC8AC69A}" type="presParOf" srcId="{1B33E0E9-E701-4341-8472-FE9DB78BC8A5}" destId="{885084C7-5CBE-4E6D-9F18-21570EA9159A}" srcOrd="3" destOrd="0" presId="urn:microsoft.com/office/officeart/2005/8/layout/vList2"/>
    <dgm:cxn modelId="{E608034E-42BC-4BA3-8157-81473576683B}" type="presParOf" srcId="{1B33E0E9-E701-4341-8472-FE9DB78BC8A5}" destId="{3F1D860B-ED84-4FC1-AF43-5F1FD5936659}" srcOrd="4" destOrd="0" presId="urn:microsoft.com/office/officeart/2005/8/layout/vList2"/>
    <dgm:cxn modelId="{3A3A0998-7309-4C94-8D02-AE20E34D435F}" type="presParOf" srcId="{1B33E0E9-E701-4341-8472-FE9DB78BC8A5}" destId="{E103296D-4D3C-4A0B-9F8D-4C4D25A26987}" srcOrd="5" destOrd="0" presId="urn:microsoft.com/office/officeart/2005/8/layout/vList2"/>
    <dgm:cxn modelId="{CDAFB4B2-533D-404D-B205-606294DEC169}" type="presParOf" srcId="{1B33E0E9-E701-4341-8472-FE9DB78BC8A5}" destId="{87C3E54F-E018-4C23-92E5-EA846A5EC6A9}" srcOrd="6" destOrd="0" presId="urn:microsoft.com/office/officeart/2005/8/layout/vList2"/>
    <dgm:cxn modelId="{159F314F-F361-4CD7-9940-938D09017286}" type="presParOf" srcId="{1B33E0E9-E701-4341-8472-FE9DB78BC8A5}" destId="{A6A25FD7-AD37-4B61-A296-D59565567EC2}" srcOrd="7" destOrd="0" presId="urn:microsoft.com/office/officeart/2005/8/layout/vList2"/>
    <dgm:cxn modelId="{1ABC8C3D-645F-428F-9740-5752C7BE91D1}" type="presParOf" srcId="{1B33E0E9-E701-4341-8472-FE9DB78BC8A5}" destId="{7384EA25-F1CC-473D-AF2F-6054C61543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29F14-12B2-429A-B74B-E8656032B60D}">
      <dsp:nvSpPr>
        <dsp:cNvPr id="0" name=""/>
        <dsp:cNvSpPr/>
      </dsp:nvSpPr>
      <dsp:spPr>
        <a:xfrm>
          <a:off x="0" y="424891"/>
          <a:ext cx="4531416" cy="720333"/>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a:t>
          </a:r>
          <a:r>
            <a:rPr lang="es-419" sz="1600" kern="1200" dirty="0" err="1">
              <a:solidFill>
                <a:schemeClr val="bg1"/>
              </a:solidFill>
            </a:rPr>
            <a:t>Supermarket</a:t>
          </a:r>
          <a:r>
            <a:rPr lang="es-419" sz="1600" kern="1200" dirty="0">
              <a:solidFill>
                <a:schemeClr val="bg1"/>
              </a:solidFill>
            </a:rPr>
            <a:t> fue fundado en 1978 y se ha expandido rápidamente en las últimas décadas.</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35164" y="460055"/>
        <a:ext cx="4461088" cy="650005"/>
      </dsp:txXfrm>
    </dsp:sp>
    <dsp:sp modelId="{F336F99A-5BDC-4FF9-8062-3EB8A5A665E9}">
      <dsp:nvSpPr>
        <dsp:cNvPr id="0" name=""/>
        <dsp:cNvSpPr/>
      </dsp:nvSpPr>
      <dsp:spPr>
        <a:xfrm>
          <a:off x="0" y="1329545"/>
          <a:ext cx="4531416" cy="666551"/>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Amazon y </a:t>
          </a: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tienen necesidades complementarias, la cooperación de doble beneficio es en un objetivo para el desarrollo de ambos</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32538" y="1362083"/>
        <a:ext cx="4466340" cy="601475"/>
      </dsp:txXfrm>
    </dsp:sp>
    <dsp:sp modelId="{3F1D860B-ED84-4FC1-AF43-5F1FD5936659}">
      <dsp:nvSpPr>
        <dsp:cNvPr id="0" name=""/>
        <dsp:cNvSpPr/>
      </dsp:nvSpPr>
      <dsp:spPr>
        <a:xfrm>
          <a:off x="0" y="2180417"/>
          <a:ext cx="4531416" cy="609798"/>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Amazon está pagando 13.700 millones de dólares en efectivo por </a:t>
          </a: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Las acciones de Amazon subieron $ 32 y cambiaron a media mañana. </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29768" y="2210185"/>
        <a:ext cx="4471880" cy="550262"/>
      </dsp:txXfrm>
    </dsp:sp>
    <dsp:sp modelId="{87C3E54F-E018-4C23-92E5-EA846A5EC6A9}">
      <dsp:nvSpPr>
        <dsp:cNvPr id="0" name=""/>
        <dsp:cNvSpPr/>
      </dsp:nvSpPr>
      <dsp:spPr>
        <a:xfrm>
          <a:off x="0" y="2974535"/>
          <a:ext cx="4531416" cy="91488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Hay 478 millones de acciones en circulación, por lo que la capitalización de mercado de Amazon se ha apreciado en alrededor de $ 15,6 mil millones en la actualidad. </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44661" y="3019196"/>
        <a:ext cx="4442094" cy="825567"/>
      </dsp:txXfrm>
    </dsp:sp>
    <dsp:sp modelId="{7384EA25-F1CC-473D-AF2F-6054C6154369}">
      <dsp:nvSpPr>
        <dsp:cNvPr id="0" name=""/>
        <dsp:cNvSpPr/>
      </dsp:nvSpPr>
      <dsp:spPr>
        <a:xfrm>
          <a:off x="0" y="4073745"/>
          <a:ext cx="4531416" cy="77026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Entonces, se podría argumentar que obtienen </a:t>
          </a: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gratis y también se embolsan $ 1.9 mil millones.</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37601" y="4111346"/>
        <a:ext cx="4456214" cy="6950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5/21/22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9CA240F-7E37-74EC-5842-44CD80A352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56B01-63A5-FA47-8360-9F03099C23C4}"/>
              </a:ext>
            </a:extLst>
          </p:cNvPr>
          <p:cNvSpPr>
            <a:spLocks noGrp="1"/>
          </p:cNvSpPr>
          <p:nvPr>
            <p:ph type="title"/>
          </p:nvPr>
        </p:nvSpPr>
        <p:spPr>
          <a:xfrm>
            <a:off x="440333" y="1616063"/>
            <a:ext cx="10058400" cy="5336214"/>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spcAft>
                <a:spcPts val="600"/>
              </a:spcAft>
            </a:pPr>
            <a:r>
              <a:rPr lang="en-US" sz="3200" b="1" dirty="0"/>
              <a:t>ELABORADO POR:</a:t>
            </a:r>
            <a:r>
              <a:rPr lang="en-US" sz="3200" dirty="0"/>
              <a:t>  </a:t>
            </a:r>
            <a:br>
              <a:rPr lang="en-US" sz="3200" dirty="0"/>
            </a:br>
            <a:br>
              <a:rPr lang="en-US" sz="3200" dirty="0"/>
            </a:br>
            <a:br>
              <a:rPr lang="es-HN" sz="2800" dirty="0">
                <a:effectLst/>
                <a:latin typeface="Segoe UI" panose="020B0502040204020203" pitchFamily="34" charset="0"/>
                <a:ea typeface="Calibri" panose="020F0502020204030204" pitchFamily="34" charset="0"/>
                <a:cs typeface="Arial" panose="020B0604020202020204" pitchFamily="34" charset="0"/>
              </a:rPr>
            </a:br>
            <a:r>
              <a:rPr lang="es-ES" sz="1400" b="1" dirty="0">
                <a:latin typeface="Calibri"/>
                <a:cs typeface="Segoe UI"/>
              </a:rPr>
              <a:t>Gloria Alejandra Fuentes 12113022</a:t>
            </a:r>
            <a:br>
              <a:rPr lang="es-ES" sz="1400" b="1" dirty="0">
                <a:latin typeface="Calibri"/>
                <a:cs typeface="Segoe UI"/>
              </a:rPr>
            </a:br>
            <a:r>
              <a:rPr lang="es-ES" sz="1400" dirty="0">
                <a:latin typeface="Calibri"/>
                <a:cs typeface="Segoe UI"/>
              </a:rPr>
              <a:t>Jose Alfredo Martinez 11523034</a:t>
            </a:r>
            <a:br>
              <a:rPr lang="es-ES" sz="1400" dirty="0"/>
            </a:br>
            <a:r>
              <a:rPr lang="es-ES" sz="1400" b="1" dirty="0">
                <a:latin typeface="Calibri"/>
                <a:cs typeface="Segoe UI"/>
              </a:rPr>
              <a:t>Carlo Menjivar - 21053124</a:t>
            </a:r>
            <a:br>
              <a:rPr lang="es-ES" sz="1400" b="1" dirty="0">
                <a:latin typeface="Calibri"/>
                <a:cs typeface="Segoe UI"/>
              </a:rPr>
            </a:br>
            <a:br>
              <a:rPr lang="en-US" sz="3200" dirty="0"/>
            </a:br>
            <a:br>
              <a:rPr lang="en-US" sz="2500" dirty="0">
                <a:solidFill>
                  <a:srgbClr val="FFFFFF"/>
                </a:solidFill>
                <a:latin typeface="+mj-lt"/>
                <a:cs typeface="+mj-cs"/>
              </a:rPr>
            </a:br>
            <a:endParaRPr lang="en-US" sz="2500" dirty="0">
              <a:solidFill>
                <a:srgbClr val="FFFFFF"/>
              </a:solidFill>
              <a:latin typeface="+mj-lt"/>
              <a:cs typeface="+mj-cs"/>
            </a:endParaRPr>
          </a:p>
        </p:txBody>
      </p:sp>
      <p:sp>
        <p:nvSpPr>
          <p:cNvPr id="16" name="TextBox 15">
            <a:extLst>
              <a:ext uri="{FF2B5EF4-FFF2-40B4-BE49-F238E27FC236}">
                <a16:creationId xmlns:a16="http://schemas.microsoft.com/office/drawing/2014/main" id="{51B1FFB1-3FAC-41BE-B1A3-EB79C3ECF0C4}"/>
              </a:ext>
            </a:extLst>
          </p:cNvPr>
          <p:cNvSpPr txBox="1"/>
          <p:nvPr/>
        </p:nvSpPr>
        <p:spPr>
          <a:xfrm>
            <a:off x="184211" y="719350"/>
            <a:ext cx="11640168" cy="1754326"/>
          </a:xfrm>
          <a:prstGeom prst="rect">
            <a:avLst/>
          </a:prstGeom>
          <a:noFill/>
        </p:spPr>
        <p:txBody>
          <a:bodyPr wrap="square">
            <a:spAutoFit/>
          </a:bodyPr>
          <a:lstStyle/>
          <a:p>
            <a:pPr marL="0" marR="0" algn="ctr" fontAlgn="base">
              <a:lnSpc>
                <a:spcPct val="150000"/>
              </a:lnSpc>
              <a:spcBef>
                <a:spcPts val="0"/>
              </a:spcBef>
              <a:spcAft>
                <a:spcPts val="0"/>
              </a:spcAft>
            </a:pPr>
            <a:r>
              <a:rPr lang="es-419" sz="3600" b="1"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AMAZON</a:t>
            </a:r>
            <a:r>
              <a:rPr lang="es-HN" sz="3600" b="1"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 </a:t>
            </a:r>
            <a:endParaRPr lang="en-US" sz="36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endParaRPr>
          </a:p>
          <a:p>
            <a:pPr marL="0" marR="0" algn="ctr" fontAlgn="base">
              <a:lnSpc>
                <a:spcPct val="150000"/>
              </a:lnSpc>
              <a:spcBef>
                <a:spcPts val="0"/>
              </a:spcBef>
              <a:spcAft>
                <a:spcPts val="0"/>
              </a:spcAft>
            </a:pPr>
            <a:r>
              <a:rPr lang="es-419" sz="3600" b="1" dirty="0">
                <a:effectLst>
                  <a:outerShdw blurRad="38100" dist="38100" dir="2700000" algn="tl">
                    <a:srgbClr val="000000">
                      <a:alpha val="43137"/>
                    </a:srgbClr>
                  </a:outerShdw>
                </a:effectLst>
                <a:latin typeface="Arial" panose="020B0604020202020204" pitchFamily="34" charset="0"/>
                <a:ea typeface="Times New Roman" panose="02020603050405020304" pitchFamily="18" charset="0"/>
                <a:cs typeface="Arial" panose="020B0604020202020204" pitchFamily="34" charset="0"/>
              </a:rPr>
              <a:t>ANALISIS DE FUSIONES Y ADQUISICIONES</a:t>
            </a:r>
            <a:r>
              <a:rPr lang="es-HN" sz="2800" dirty="0">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8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674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2" name="Freeform: Shape 11">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3" name="Freeform: Shape 12">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FC9B8560-CA34-4CDD-97E2-6E55F75E340B}"/>
              </a:ext>
            </a:extLst>
          </p:cNvPr>
          <p:cNvSpPr>
            <a:spLocks noGrp="1"/>
          </p:cNvSpPr>
          <p:nvPr>
            <p:ph type="title"/>
          </p:nvPr>
        </p:nvSpPr>
        <p:spPr>
          <a:xfrm>
            <a:off x="746234" y="2023558"/>
            <a:ext cx="4484199" cy="2491292"/>
          </a:xfrm>
        </p:spPr>
        <p:txBody>
          <a:bodyPr vert="horz" lIns="91440" tIns="45720" rIns="91440" bIns="45720" rtlCol="0" anchor="t">
            <a:normAutofit/>
          </a:bodyPr>
          <a:lstStyle/>
          <a:p>
            <a:pPr algn="ctr"/>
            <a:r>
              <a:rPr lang="en-US" sz="4000" b="1" kern="1200" dirty="0">
                <a:solidFill>
                  <a:schemeClr val="tx1"/>
                </a:solidFill>
                <a:effectLst/>
                <a:latin typeface="+mj-lt"/>
                <a:ea typeface="+mj-ea"/>
                <a:cs typeface="+mj-cs"/>
              </a:rPr>
              <a:t>CONCLUSIONES</a:t>
            </a:r>
            <a:br>
              <a:rPr lang="en-US" sz="4000" b="1" kern="1200" dirty="0">
                <a:solidFill>
                  <a:schemeClr val="tx1"/>
                </a:solidFill>
                <a:effectLst/>
                <a:latin typeface="+mj-lt"/>
                <a:ea typeface="+mj-ea"/>
                <a:cs typeface="+mj-cs"/>
              </a:rPr>
            </a:br>
            <a:r>
              <a:rPr lang="en-US" sz="4000" b="1" kern="1200" dirty="0">
                <a:solidFill>
                  <a:schemeClr val="tx1"/>
                </a:solidFill>
                <a:effectLst/>
                <a:latin typeface="+mj-lt"/>
                <a:ea typeface="+mj-ea"/>
                <a:cs typeface="+mj-cs"/>
              </a:rPr>
              <a:t>y RECOMENDACIONES</a:t>
            </a:r>
            <a:endParaRPr lang="en-US" sz="4000" kern="1200" dirty="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4BA7F323-360A-401E-8FB8-90B425347568}"/>
              </a:ext>
            </a:extLst>
          </p:cNvPr>
          <p:cNvSpPr txBox="1"/>
          <p:nvPr/>
        </p:nvSpPr>
        <p:spPr>
          <a:xfrm>
            <a:off x="5594688" y="203201"/>
            <a:ext cx="6383253" cy="6382326"/>
          </a:xfrm>
          <a:prstGeom prst="rect">
            <a:avLst/>
          </a:prstGeom>
        </p:spPr>
        <p:txBody>
          <a:bodyPr vert="horz" lIns="91440" tIns="45720" rIns="91440" bIns="45720" rtlCol="0">
            <a:noAutofit/>
          </a:bodyPr>
          <a:lstStyle/>
          <a:p>
            <a:pPr marL="0" marR="0" algn="just" fontAlgn="base">
              <a:lnSpc>
                <a:spcPct val="150000"/>
              </a:lnSpc>
              <a:spcBef>
                <a:spcPts val="0"/>
              </a:spcBef>
              <a:spcAft>
                <a:spcPts val="0"/>
              </a:spcAft>
            </a:pPr>
            <a:r>
              <a:rPr lang="es-HN" dirty="0">
                <a:effectLst/>
                <a:latin typeface="Times New Roman" panose="02020603050405020304" pitchFamily="18" charset="0"/>
                <a:ea typeface="URWPalladioTOT-Reg"/>
              </a:rPr>
              <a:t>La visión de Amazon consistía en conseguir convertirse en la compañía más centrada en el cliente del mundo. No solo logró esta meta, ha llegado a ser una de las empresas más grandes a nivel mundial.</a:t>
            </a:r>
          </a:p>
          <a:p>
            <a:pPr marL="0" marR="0" algn="just" fontAlgn="base">
              <a:lnSpc>
                <a:spcPct val="150000"/>
              </a:lnSpc>
              <a:spcBef>
                <a:spcPts val="0"/>
              </a:spcBef>
              <a:spcAft>
                <a:spcPts val="0"/>
              </a:spcAft>
            </a:pPr>
            <a:endParaRPr lang="es-HN" dirty="0">
              <a:latin typeface="Times New Roman" panose="02020603050405020304" pitchFamily="18" charset="0"/>
              <a:ea typeface="Times New Roman" panose="02020603050405020304" pitchFamily="18" charset="0"/>
            </a:endParaRPr>
          </a:p>
          <a:p>
            <a:pPr marL="0" marR="0" algn="just" fontAlgn="base">
              <a:lnSpc>
                <a:spcPct val="150000"/>
              </a:lnSpc>
              <a:spcBef>
                <a:spcPts val="0"/>
              </a:spcBef>
              <a:spcAft>
                <a:spcPts val="0"/>
              </a:spcAft>
            </a:pPr>
            <a:r>
              <a:rPr lang="es-419" dirty="0">
                <a:effectLst/>
                <a:latin typeface="Times New Roman" panose="02020603050405020304" pitchFamily="18" charset="0"/>
                <a:ea typeface="Calibri" panose="020F0502020204030204" pitchFamily="34" charset="0"/>
              </a:rPr>
              <a:t>La estrategia de la compañía ha sido desde hace mucho tiempo tomar riesgos grandes y expandirse a nuevas áreas, teniendo en sus caminos algunos fracasos, pero también los éxitos que la han catapultado a ser uno de los líderes de industrias como ser los servicios de nube.</a:t>
            </a:r>
            <a:endParaRPr lang="en-US" dirty="0">
              <a:effectLst/>
              <a:latin typeface="Times New Roman" panose="02020603050405020304" pitchFamily="18" charset="0"/>
              <a:ea typeface="Times New Roman" panose="02020603050405020304" pitchFamily="18" charset="0"/>
            </a:endParaRPr>
          </a:p>
          <a:p>
            <a:pPr marL="0" marR="0" algn="just" fontAlgn="base">
              <a:lnSpc>
                <a:spcPct val="150000"/>
              </a:lnSpc>
              <a:spcBef>
                <a:spcPts val="0"/>
              </a:spcBef>
              <a:spcAft>
                <a:spcPts val="0"/>
              </a:spcAft>
            </a:pPr>
            <a:r>
              <a:rPr lang="es-HN" dirty="0">
                <a:effectLst/>
                <a:latin typeface="Times New Roman" panose="02020603050405020304" pitchFamily="18" charset="0"/>
                <a:ea typeface="URWPalladioTOT-Reg"/>
              </a:rPr>
              <a:t> </a:t>
            </a:r>
            <a:endParaRPr lang="en-US" dirty="0">
              <a:effectLst/>
              <a:latin typeface="Times New Roman" panose="02020603050405020304" pitchFamily="18" charset="0"/>
              <a:ea typeface="Times New Roman" panose="02020603050405020304" pitchFamily="18" charset="0"/>
            </a:endParaRPr>
          </a:p>
          <a:p>
            <a:pPr marL="0" marR="0" algn="just" fontAlgn="base">
              <a:lnSpc>
                <a:spcPct val="150000"/>
              </a:lnSpc>
              <a:spcBef>
                <a:spcPts val="0"/>
              </a:spcBef>
              <a:spcAft>
                <a:spcPts val="0"/>
              </a:spcAft>
            </a:pPr>
            <a:r>
              <a:rPr lang="es-HN" dirty="0">
                <a:effectLst/>
                <a:latin typeface="Times New Roman" panose="02020603050405020304" pitchFamily="18" charset="0"/>
                <a:ea typeface="URWPalladioTOT-Reg"/>
              </a:rPr>
              <a:t>Le compra de Whole Foods le ha dado un gran aporte no solo financiero si no tecnológico ya que Amazon pudo probar nuevas tecnologías de automatización y actualmente podría vender las bases de datos de comportamiento humano. </a:t>
            </a:r>
            <a:endParaRPr lang="en-US"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229466F-5110-0750-94E7-5E849DF2E09F}"/>
              </a:ext>
            </a:extLst>
          </p:cNvPr>
          <p:cNvSpPr txBox="1"/>
          <p:nvPr/>
        </p:nvSpPr>
        <p:spPr>
          <a:xfrm>
            <a:off x="9702461" y="6488668"/>
            <a:ext cx="1751597" cy="369332"/>
          </a:xfrm>
          <a:prstGeom prst="rect">
            <a:avLst/>
          </a:prstGeom>
          <a:noFill/>
        </p:spPr>
        <p:txBody>
          <a:bodyPr wrap="square">
            <a:spAutoFit/>
          </a:bodyPr>
          <a:lstStyle/>
          <a:p>
            <a:r>
              <a:rPr lang="es-ES" sz="1800" b="1" dirty="0">
                <a:latin typeface="Calibri"/>
                <a:cs typeface="Segoe UI"/>
              </a:rPr>
              <a:t>Carlo Menjivar </a:t>
            </a:r>
            <a:endParaRPr lang="en-US" dirty="0"/>
          </a:p>
        </p:txBody>
      </p:sp>
    </p:spTree>
    <p:extLst>
      <p:ext uri="{BB962C8B-B14F-4D97-AF65-F5344CB8AC3E}">
        <p14:creationId xmlns:p14="http://schemas.microsoft.com/office/powerpoint/2010/main" val="3757836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C00F-696E-4BD1-ABBD-4C2A5B5E98B7}"/>
              </a:ext>
            </a:extLst>
          </p:cNvPr>
          <p:cNvSpPr>
            <a:spLocks noGrp="1"/>
          </p:cNvSpPr>
          <p:nvPr>
            <p:ph type="title"/>
          </p:nvPr>
        </p:nvSpPr>
        <p:spPr>
          <a:xfrm>
            <a:off x="6981825" y="1641752"/>
            <a:ext cx="4391024" cy="1323439"/>
          </a:xfrm>
        </p:spPr>
        <p:txBody>
          <a:bodyPr vert="horz" lIns="91440" tIns="45720" rIns="91440" bIns="45720" rtlCol="0" anchor="t">
            <a:normAutofit fontScale="90000"/>
          </a:bodyPr>
          <a:lstStyle/>
          <a:p>
            <a:r>
              <a:rPr lang="en-US" sz="4000" dirty="0">
                <a:solidFill>
                  <a:schemeClr val="bg1"/>
                </a:solidFill>
                <a:latin typeface="+mj-lt"/>
                <a:cs typeface="+mj-cs"/>
              </a:rPr>
              <a:t>GRACIAS POR SU TIEMPO Y ATENCION!</a:t>
            </a:r>
            <a:br>
              <a:rPr lang="en-US" sz="4000" b="1" kern="1200" dirty="0">
                <a:solidFill>
                  <a:schemeClr val="bg1"/>
                </a:solidFill>
                <a:effectLst/>
                <a:latin typeface="+mj-lt"/>
                <a:ea typeface="+mj-ea"/>
                <a:cs typeface="+mj-cs"/>
              </a:rPr>
            </a:br>
            <a:endParaRPr lang="en-US" sz="4000" kern="1200" dirty="0">
              <a:solidFill>
                <a:schemeClr val="bg1"/>
              </a:solidFill>
              <a:latin typeface="+mj-lt"/>
              <a:ea typeface="+mj-ea"/>
              <a:cs typeface="+mj-cs"/>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extBox 3">
            <a:extLst>
              <a:ext uri="{FF2B5EF4-FFF2-40B4-BE49-F238E27FC236}">
                <a16:creationId xmlns:a16="http://schemas.microsoft.com/office/drawing/2014/main" id="{404FDC39-A57E-48B5-859D-5D8B3EE13212}"/>
              </a:ext>
            </a:extLst>
          </p:cNvPr>
          <p:cNvSpPr txBox="1"/>
          <p:nvPr/>
        </p:nvSpPr>
        <p:spPr>
          <a:xfrm>
            <a:off x="6720396" y="2547891"/>
            <a:ext cx="5051394" cy="3052809"/>
          </a:xfrm>
          <a:prstGeom prst="rect">
            <a:avLst/>
          </a:prstGeom>
        </p:spPr>
        <p:txBody>
          <a:bodyPr vert="horz" lIns="91440" tIns="45720" rIns="91440" bIns="45720" rtlCol="0">
            <a:noAutofit/>
          </a:bodyPr>
          <a:lstStyle/>
          <a:p>
            <a:pPr marL="114300" marR="0" lvl="0">
              <a:lnSpc>
                <a:spcPct val="90000"/>
              </a:lnSpc>
              <a:spcBef>
                <a:spcPts val="0"/>
              </a:spcBef>
              <a:spcAft>
                <a:spcPts val="0"/>
              </a:spcAft>
            </a:pPr>
            <a:endParaRPr lang="en-US" sz="1400" dirty="0">
              <a:solidFill>
                <a:schemeClr val="bg1">
                  <a:alpha val="80000"/>
                </a:schemeClr>
              </a:solidFill>
              <a:effectLst/>
            </a:endParaRPr>
          </a:p>
        </p:txBody>
      </p:sp>
      <p:pic>
        <p:nvPicPr>
          <p:cNvPr id="5" name="Video 3" title="Woman answering telephones">
            <a:hlinkClick r:id="" action="ppaction://media"/>
            <a:extLst>
              <a:ext uri="{FF2B5EF4-FFF2-40B4-BE49-F238E27FC236}">
                <a16:creationId xmlns:a16="http://schemas.microsoft.com/office/drawing/2014/main" id="{E4027EB1-A368-4452-AE83-006A7D3F4E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3347" y="2303472"/>
            <a:ext cx="4582457" cy="2577632"/>
          </a:xfrm>
          <a:prstGeom prst="rect">
            <a:avLst/>
          </a:prstGeom>
        </p:spPr>
      </p:pic>
      <p:sp>
        <p:nvSpPr>
          <p:cNvPr id="21" name="TextBox 20">
            <a:extLst>
              <a:ext uri="{FF2B5EF4-FFF2-40B4-BE49-F238E27FC236}">
                <a16:creationId xmlns:a16="http://schemas.microsoft.com/office/drawing/2014/main" id="{49BCC455-D4B7-52D3-4853-8E6288FF45A7}"/>
              </a:ext>
            </a:extLst>
          </p:cNvPr>
          <p:cNvSpPr txBox="1"/>
          <p:nvPr/>
        </p:nvSpPr>
        <p:spPr>
          <a:xfrm>
            <a:off x="9609367" y="6488668"/>
            <a:ext cx="2267323" cy="369332"/>
          </a:xfrm>
          <a:prstGeom prst="rect">
            <a:avLst/>
          </a:prstGeom>
          <a:noFill/>
        </p:spPr>
        <p:txBody>
          <a:bodyPr wrap="square">
            <a:spAutoFit/>
          </a:bodyPr>
          <a:lstStyle/>
          <a:p>
            <a:r>
              <a:rPr lang="es-ES" sz="1800" b="1" dirty="0">
                <a:solidFill>
                  <a:schemeClr val="bg1"/>
                </a:solidFill>
                <a:latin typeface="Calibri"/>
                <a:cs typeface="Segoe UI"/>
              </a:rPr>
              <a:t>Jose Alfredo Martinez </a:t>
            </a:r>
            <a:endParaRPr lang="en-US" b="1" dirty="0">
              <a:solidFill>
                <a:schemeClr val="bg1"/>
              </a:solidFill>
            </a:endParaRPr>
          </a:p>
        </p:txBody>
      </p:sp>
      <p:sp>
        <p:nvSpPr>
          <p:cNvPr id="22" name="TextBox 21">
            <a:extLst>
              <a:ext uri="{FF2B5EF4-FFF2-40B4-BE49-F238E27FC236}">
                <a16:creationId xmlns:a16="http://schemas.microsoft.com/office/drawing/2014/main" id="{B71F08C0-7204-A542-921C-FA1B16BE05F2}"/>
              </a:ext>
            </a:extLst>
          </p:cNvPr>
          <p:cNvSpPr txBox="1"/>
          <p:nvPr/>
        </p:nvSpPr>
        <p:spPr>
          <a:xfrm>
            <a:off x="237548" y="6499405"/>
            <a:ext cx="1751597" cy="369332"/>
          </a:xfrm>
          <a:prstGeom prst="rect">
            <a:avLst/>
          </a:prstGeom>
          <a:noFill/>
        </p:spPr>
        <p:txBody>
          <a:bodyPr wrap="square">
            <a:spAutoFit/>
          </a:bodyPr>
          <a:lstStyle/>
          <a:p>
            <a:r>
              <a:rPr lang="es-ES" sz="1800" b="1" dirty="0">
                <a:solidFill>
                  <a:schemeClr val="bg1"/>
                </a:solidFill>
                <a:latin typeface="Calibri"/>
                <a:cs typeface="Segoe UI"/>
              </a:rPr>
              <a:t>Carlo Menjivar </a:t>
            </a:r>
            <a:endParaRPr lang="en-US" dirty="0">
              <a:solidFill>
                <a:schemeClr val="bg1"/>
              </a:solidFill>
            </a:endParaRPr>
          </a:p>
        </p:txBody>
      </p:sp>
      <p:sp>
        <p:nvSpPr>
          <p:cNvPr id="23" name="TextBox 22">
            <a:extLst>
              <a:ext uri="{FF2B5EF4-FFF2-40B4-BE49-F238E27FC236}">
                <a16:creationId xmlns:a16="http://schemas.microsoft.com/office/drawing/2014/main" id="{974E5DFD-64D3-F00C-EFF1-030B491BAEA0}"/>
              </a:ext>
            </a:extLst>
          </p:cNvPr>
          <p:cNvSpPr txBox="1"/>
          <p:nvPr/>
        </p:nvSpPr>
        <p:spPr>
          <a:xfrm>
            <a:off x="4078012" y="6499405"/>
            <a:ext cx="2541662" cy="369332"/>
          </a:xfrm>
          <a:prstGeom prst="rect">
            <a:avLst/>
          </a:prstGeom>
          <a:noFill/>
        </p:spPr>
        <p:txBody>
          <a:bodyPr wrap="square">
            <a:spAutoFit/>
          </a:bodyPr>
          <a:lstStyle/>
          <a:p>
            <a:r>
              <a:rPr lang="es-ES" sz="1800" b="1" dirty="0">
                <a:solidFill>
                  <a:schemeClr val="bg1"/>
                </a:solidFill>
                <a:latin typeface="Calibri"/>
                <a:cs typeface="Segoe UI"/>
              </a:rPr>
              <a:t>Gloria Alejandra Fuentes</a:t>
            </a:r>
            <a:endParaRPr lang="en-US" dirty="0">
              <a:solidFill>
                <a:schemeClr val="bg1"/>
              </a:solidFill>
            </a:endParaRPr>
          </a:p>
        </p:txBody>
      </p:sp>
    </p:spTree>
    <p:extLst>
      <p:ext uri="{BB962C8B-B14F-4D97-AF65-F5344CB8AC3E}">
        <p14:creationId xmlns:p14="http://schemas.microsoft.com/office/powerpoint/2010/main" val="142305912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63745941-F806-4523-A483-19A4BE62C5B3}"/>
              </a:ext>
            </a:extLst>
          </p:cNvPr>
          <p:cNvPicPr>
            <a:picLocks noChangeAspect="1" noChangeArrowheads="1"/>
          </p:cNvPicPr>
          <p:nvPr/>
        </p:nvPicPr>
        <p:blipFill>
          <a:blip r:embed="rId2"/>
          <a:srcRect l="14446" r="1444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359664" y="1435196"/>
            <a:ext cx="3438144" cy="569571"/>
          </a:xfrm>
        </p:spPr>
        <p:txBody>
          <a:bodyPr vert="horz" lIns="91440" tIns="45720" rIns="91440" bIns="45720" rtlCol="0" anchor="b">
            <a:noAutofit/>
          </a:bodyPr>
          <a:lstStyle/>
          <a:p>
            <a:r>
              <a:rPr lang="en-US" sz="4000" b="1" dirty="0">
                <a:effectLst/>
                <a:latin typeface="+mj-lt"/>
                <a:cs typeface="+mj-cs"/>
              </a:rPr>
              <a:t>INTRODUCCIÓN</a:t>
            </a:r>
            <a:endParaRPr lang="en-US" sz="4000" dirty="0">
              <a:latin typeface="+mj-lt"/>
              <a:cs typeface="+mj-cs"/>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283035" y="2541564"/>
            <a:ext cx="7681319" cy="4124482"/>
          </a:xfrm>
          <a:prstGeom prst="rect">
            <a:avLst/>
          </a:prstGeom>
        </p:spPr>
        <p:txBody>
          <a:bodyPr vert="horz" lIns="91440" tIns="45720" rIns="91440" bIns="45720" rtlCol="0" anchor="t">
            <a:noAutofit/>
          </a:bodyPr>
          <a:lstStyle/>
          <a:p>
            <a:pPr marL="0" marR="0" algn="just">
              <a:lnSpc>
                <a:spcPct val="150000"/>
              </a:lnSpc>
              <a:spcBef>
                <a:spcPts val="0"/>
              </a:spcBef>
              <a:spcAft>
                <a:spcPts val="0"/>
              </a:spcAft>
            </a:pPr>
            <a:r>
              <a:rPr lang="es-HN" sz="1800" dirty="0">
                <a:effectLst/>
                <a:latin typeface="Times New Roman" panose="02020603050405020304" pitchFamily="18" charset="0"/>
                <a:ea typeface="URWPalladioTOT-Reg"/>
                <a:cs typeface="Times New Roman" panose="02020603050405020304" pitchFamily="18" charset="0"/>
              </a:rPr>
              <a:t>Amazon.com se dedica al comercio electrónico y servicios de computación en la nube, es una empresa totalmente diversificada y catalogada en diferentes líneas de productos, dedicada a la venta al por menor siendo la más valiosa del mundo según el índice </a:t>
            </a:r>
            <a:r>
              <a:rPr lang="es-HN" sz="1800" dirty="0" err="1">
                <a:effectLst/>
                <a:latin typeface="Times New Roman" panose="02020603050405020304" pitchFamily="18" charset="0"/>
                <a:ea typeface="URWPalladioTOT-Reg"/>
                <a:cs typeface="Times New Roman" panose="02020603050405020304" pitchFamily="18" charset="0"/>
              </a:rPr>
              <a:t>BrandZ</a:t>
            </a:r>
            <a:r>
              <a:rPr lang="es-HN" sz="1800" dirty="0">
                <a:effectLst/>
                <a:latin typeface="Times New Roman" panose="02020603050405020304" pitchFamily="18" charset="0"/>
                <a:ea typeface="URWPalladioTOT-Reg"/>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endParaRPr lang="es-HN" sz="1800" dirty="0">
              <a:effectLst/>
              <a:latin typeface="Times New Roman" panose="02020603050405020304" pitchFamily="18" charset="0"/>
              <a:ea typeface="URWPalladioTOT-Reg"/>
              <a:cs typeface="Times New Roman" panose="02020603050405020304" pitchFamily="18" charset="0"/>
            </a:endParaRPr>
          </a:p>
          <a:p>
            <a:pPr marL="0" marR="0" algn="just">
              <a:lnSpc>
                <a:spcPct val="150000"/>
              </a:lnSpc>
              <a:spcBef>
                <a:spcPts val="0"/>
              </a:spcBef>
              <a:spcAft>
                <a:spcPts val="0"/>
              </a:spcAft>
            </a:pPr>
            <a:r>
              <a:rPr lang="es-HN" dirty="0">
                <a:latin typeface="Times New Roman" panose="02020603050405020304" pitchFamily="18" charset="0"/>
                <a:ea typeface="URWPalladioTOT-Reg"/>
                <a:cs typeface="Times New Roman" panose="02020603050405020304" pitchFamily="18" charset="0"/>
              </a:rPr>
              <a:t>Damos a conocer las</a:t>
            </a:r>
            <a:r>
              <a:rPr lang="es-HN" sz="1800" dirty="0">
                <a:effectLst/>
                <a:latin typeface="Times New Roman" panose="02020603050405020304" pitchFamily="18" charset="0"/>
                <a:ea typeface="URWPalladioTOT-Reg"/>
                <a:cs typeface="Times New Roman" panose="02020603050405020304" pitchFamily="18" charset="0"/>
              </a:rPr>
              <a:t> dos adquisiciones mas grandes de esta empresa en los últimos años, como ser la compra de la cadena de supermercados ecológicos </a:t>
            </a:r>
            <a:r>
              <a:rPr lang="es-HN" sz="1800" dirty="0" err="1">
                <a:effectLst/>
                <a:latin typeface="Times New Roman" panose="02020603050405020304" pitchFamily="18" charset="0"/>
                <a:ea typeface="URWPalladioTOT-Reg"/>
                <a:cs typeface="Times New Roman" panose="02020603050405020304" pitchFamily="18" charset="0"/>
              </a:rPr>
              <a:t>Whole</a:t>
            </a:r>
            <a:r>
              <a:rPr lang="es-HN" sz="1800" dirty="0">
                <a:effectLst/>
                <a:latin typeface="Times New Roman" panose="02020603050405020304" pitchFamily="18" charset="0"/>
                <a:ea typeface="URWPalladioTOT-Reg"/>
                <a:cs typeface="Times New Roman" panose="02020603050405020304" pitchFamily="18" charset="0"/>
              </a:rPr>
              <a:t> </a:t>
            </a:r>
            <a:r>
              <a:rPr lang="es-HN" sz="1800" dirty="0" err="1">
                <a:effectLst/>
                <a:latin typeface="Times New Roman" panose="02020603050405020304" pitchFamily="18" charset="0"/>
                <a:ea typeface="URWPalladioTOT-Reg"/>
                <a:cs typeface="Times New Roman" panose="02020603050405020304" pitchFamily="18" charset="0"/>
              </a:rPr>
              <a:t>Foods</a:t>
            </a:r>
            <a:r>
              <a:rPr lang="es-HN" sz="1800" dirty="0">
                <a:effectLst/>
                <a:latin typeface="Times New Roman" panose="02020603050405020304" pitchFamily="18" charset="0"/>
                <a:ea typeface="URWPalladioTOT-Reg"/>
                <a:cs typeface="Times New Roman" panose="02020603050405020304" pitchFamily="18" charset="0"/>
              </a:rPr>
              <a:t> </a:t>
            </a:r>
            <a:r>
              <a:rPr lang="es-HN" sz="1800" dirty="0" err="1">
                <a:effectLst/>
                <a:latin typeface="Times New Roman" panose="02020603050405020304" pitchFamily="18" charset="0"/>
                <a:ea typeface="URWPalladioTOT-Reg"/>
                <a:cs typeface="Times New Roman" panose="02020603050405020304" pitchFamily="18" charset="0"/>
              </a:rPr>
              <a:t>Market</a:t>
            </a:r>
            <a:r>
              <a:rPr lang="es-HN" sz="1800" dirty="0">
                <a:effectLst/>
                <a:latin typeface="Times New Roman" panose="02020603050405020304" pitchFamily="18" charset="0"/>
                <a:ea typeface="URWPalladioTOT-Reg"/>
                <a:cs typeface="Times New Roman" panose="02020603050405020304" pitchFamily="18" charset="0"/>
              </a:rPr>
              <a:t> en 2017 y el estudio cinematográfico Metro-</a:t>
            </a:r>
            <a:r>
              <a:rPr lang="es-HN" sz="1800" dirty="0" err="1">
                <a:effectLst/>
                <a:latin typeface="Times New Roman" panose="02020603050405020304" pitchFamily="18" charset="0"/>
                <a:ea typeface="URWPalladioTOT-Reg"/>
                <a:cs typeface="Times New Roman" panose="02020603050405020304" pitchFamily="18" charset="0"/>
              </a:rPr>
              <a:t>Goldwyn</a:t>
            </a:r>
            <a:r>
              <a:rPr lang="es-HN" sz="1800" dirty="0">
                <a:effectLst/>
                <a:latin typeface="Times New Roman" panose="02020603050405020304" pitchFamily="18" charset="0"/>
                <a:ea typeface="URWPalladioTOT-Reg"/>
                <a:cs typeface="Times New Roman" panose="02020603050405020304" pitchFamily="18" charset="0"/>
              </a:rPr>
              <a:t>-Mayer en 2021.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8AEC526F-B70E-8985-86F5-39E434236E68}"/>
              </a:ext>
            </a:extLst>
          </p:cNvPr>
          <p:cNvSpPr txBox="1"/>
          <p:nvPr/>
        </p:nvSpPr>
        <p:spPr>
          <a:xfrm>
            <a:off x="9716350" y="6488668"/>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147494" y="1641752"/>
            <a:ext cx="3335481" cy="3213277"/>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HISTORIA</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4719494" y="110401"/>
            <a:ext cx="7287779" cy="6637198"/>
          </a:xfrm>
          <a:prstGeom prst="rect">
            <a:avLst/>
          </a:prstGeom>
        </p:spPr>
        <p:txBody>
          <a:bodyPr vert="horz" lIns="91440" tIns="45720" rIns="91440" bIns="45720" rtlCol="0">
            <a:noAutofit/>
          </a:bodyPr>
          <a:lstStyle/>
          <a:p>
            <a:pPr algn="just">
              <a:lnSpc>
                <a:spcPct val="150000"/>
              </a:lnSpc>
              <a:spcAft>
                <a:spcPts val="600"/>
              </a:spcAft>
            </a:pPr>
            <a:r>
              <a:rPr lang="es-HN" dirty="0">
                <a:latin typeface="Times New Roman" panose="02020603050405020304" pitchFamily="18" charset="0"/>
                <a:cs typeface="Times New Roman" panose="02020603050405020304" pitchFamily="18" charset="0"/>
              </a:rPr>
              <a:t>Jeff Bezos creó la compañía </a:t>
            </a:r>
            <a:r>
              <a:rPr lang="es-HN" i="1" dirty="0" err="1">
                <a:latin typeface="Times New Roman" panose="02020603050405020304" pitchFamily="18" charset="0"/>
                <a:cs typeface="Times New Roman" panose="02020603050405020304" pitchFamily="18" charset="0"/>
              </a:rPr>
              <a:t>Cadabra</a:t>
            </a:r>
            <a:r>
              <a:rPr lang="es-HN" dirty="0">
                <a:latin typeface="Times New Roman" panose="02020603050405020304" pitchFamily="18" charset="0"/>
                <a:cs typeface="Times New Roman" panose="02020603050405020304" pitchFamily="18" charset="0"/>
              </a:rPr>
              <a:t> el 5 de julio de 1994 en el estado de Washington. Cambiando su nombre a Amazon un año más tarde después de que un abogado confundiera </a:t>
            </a:r>
            <a:r>
              <a:rPr lang="es-HN" i="1" dirty="0" err="1">
                <a:latin typeface="Times New Roman" panose="02020603050405020304" pitchFamily="18" charset="0"/>
                <a:cs typeface="Times New Roman" panose="02020603050405020304" pitchFamily="18" charset="0"/>
              </a:rPr>
              <a:t>Cadabra</a:t>
            </a:r>
            <a:r>
              <a:rPr lang="es-HN" dirty="0">
                <a:latin typeface="Times New Roman" panose="02020603050405020304" pitchFamily="18" charset="0"/>
                <a:cs typeface="Times New Roman" panose="02020603050405020304" pitchFamily="18" charset="0"/>
              </a:rPr>
              <a:t> con cadáver. En 1995 la empresa se anunció al público. En 1996, se reincorporó en Delaware, lanzando su oferta pública inicial de acciones el 15 de mayo de 1997, negociando bajo el símbolo de bolsa AMZN de NASDAQ, a un precio de 18 dólares por acción.</a:t>
            </a:r>
          </a:p>
          <a:p>
            <a:pPr algn="just">
              <a:lnSpc>
                <a:spcPct val="150000"/>
              </a:lnSpc>
              <a:spcAft>
                <a:spcPts val="600"/>
              </a:spcAft>
            </a:pPr>
            <a:endParaRPr lang="es-HN" dirty="0">
              <a:latin typeface="Times New Roman" panose="02020603050405020304" pitchFamily="18" charset="0"/>
              <a:cs typeface="Times New Roman" panose="02020603050405020304" pitchFamily="18" charset="0"/>
            </a:endParaRPr>
          </a:p>
          <a:p>
            <a:pPr algn="just">
              <a:lnSpc>
                <a:spcPct val="150000"/>
              </a:lnSpc>
              <a:spcAft>
                <a:spcPts val="600"/>
              </a:spcAft>
            </a:pPr>
            <a:r>
              <a:rPr lang="es-HN" dirty="0">
                <a:latin typeface="Times New Roman" panose="02020603050405020304" pitchFamily="18" charset="0"/>
                <a:cs typeface="Times New Roman" panose="02020603050405020304" pitchFamily="18" charset="0"/>
              </a:rPr>
              <a:t>Amazon reduce su lista de productos a los cinco más prometedores que incluyeron: los discos compactos, computadoras y programas para las mismas, los vídeos, y los libros.  </a:t>
            </a:r>
          </a:p>
          <a:p>
            <a:pPr algn="just">
              <a:lnSpc>
                <a:spcPct val="150000"/>
              </a:lnSpc>
              <a:spcAft>
                <a:spcPts val="600"/>
              </a:spcAft>
            </a:pPr>
            <a:endParaRPr lang="es-HN" dirty="0">
              <a:latin typeface="Times New Roman" panose="02020603050405020304" pitchFamily="18" charset="0"/>
              <a:cs typeface="Times New Roman" panose="02020603050405020304" pitchFamily="18" charset="0"/>
            </a:endParaRPr>
          </a:p>
          <a:p>
            <a:pPr algn="just">
              <a:lnSpc>
                <a:spcPct val="150000"/>
              </a:lnSpc>
              <a:spcAft>
                <a:spcPts val="600"/>
              </a:spcAft>
            </a:pPr>
            <a:r>
              <a:rPr lang="es-HN" dirty="0">
                <a:latin typeface="Times New Roman" panose="02020603050405020304" pitchFamily="18" charset="0"/>
                <a:cs typeface="Times New Roman" panose="02020603050405020304" pitchFamily="18" charset="0"/>
              </a:rPr>
              <a:t>La compañía comenzó como una librería en línea, en los primeros dos meses de negocio consiguiendo vender en los Estados Unidos y a más de 45 países, las ventas eran de hasta $20.000 a la semana. </a:t>
            </a:r>
          </a:p>
          <a:p>
            <a:pPr algn="just">
              <a:lnSpc>
                <a:spcPct val="150000"/>
              </a:lnSpc>
              <a:spcAft>
                <a:spcPts val="600"/>
              </a:spcAft>
            </a:pPr>
            <a:endParaRPr lang="es-HN" dirty="0">
              <a:latin typeface="Times New Roman" panose="02020603050405020304" pitchFamily="18" charset="0"/>
              <a:cs typeface="Times New Roman" panose="02020603050405020304" pitchFamily="18" charset="0"/>
            </a:endParaRPr>
          </a:p>
          <a:p>
            <a:pPr marR="0">
              <a:spcBef>
                <a:spcPts val="0"/>
              </a:spcBef>
              <a:spcAft>
                <a:spcPts val="600"/>
              </a:spcAft>
            </a:pPr>
            <a:endParaRPr lang="en-US" sz="1600" dirty="0">
              <a:effectLst/>
            </a:endParaRPr>
          </a:p>
        </p:txBody>
      </p:sp>
      <p:sp>
        <p:nvSpPr>
          <p:cNvPr id="22" name="TextBox 21">
            <a:extLst>
              <a:ext uri="{FF2B5EF4-FFF2-40B4-BE49-F238E27FC236}">
                <a16:creationId xmlns:a16="http://schemas.microsoft.com/office/drawing/2014/main" id="{B47DC8DD-A61D-1B1F-F7EC-B1A4ADFC3E64}"/>
              </a:ext>
            </a:extLst>
          </p:cNvPr>
          <p:cNvSpPr txBox="1"/>
          <p:nvPr/>
        </p:nvSpPr>
        <p:spPr>
          <a:xfrm>
            <a:off x="-2" y="6532149"/>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147494" y="1641752"/>
            <a:ext cx="3335481" cy="3213277"/>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HISTORIA</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4723166" y="220802"/>
            <a:ext cx="7092233" cy="6311347"/>
          </a:xfrm>
          <a:prstGeom prst="rect">
            <a:avLst/>
          </a:prstGeom>
        </p:spPr>
        <p:txBody>
          <a:bodyPr vert="horz" lIns="91440" tIns="45720" rIns="91440" bIns="45720" rtlCol="0">
            <a:noAutofit/>
          </a:bodyPr>
          <a:lstStyle/>
          <a:p>
            <a:pPr algn="just">
              <a:lnSpc>
                <a:spcPct val="150000"/>
              </a:lnSpc>
              <a:spcAft>
                <a:spcPts val="600"/>
              </a:spcAft>
            </a:pPr>
            <a:endParaRPr lang="es-HN" dirty="0">
              <a:latin typeface="Times New Roman" panose="02020603050405020304" pitchFamily="18" charset="0"/>
              <a:cs typeface="Times New Roman" panose="02020603050405020304" pitchFamily="18" charset="0"/>
            </a:endParaRPr>
          </a:p>
          <a:p>
            <a:pPr algn="just">
              <a:lnSpc>
                <a:spcPct val="150000"/>
              </a:lnSpc>
            </a:pPr>
            <a:r>
              <a:rPr lang="es-HN" dirty="0">
                <a:latin typeface="Times New Roman" panose="02020603050405020304" pitchFamily="18" charset="0"/>
                <a:cs typeface="Times New Roman" panose="02020603050405020304" pitchFamily="18" charset="0"/>
              </a:rPr>
              <a:t>Amazon.com abre tiendas físicas al público en 2018 desarrollando puntos de recogida en la acera para comida, nombrando este nuevo negocio como Amazon </a:t>
            </a:r>
            <a:r>
              <a:rPr lang="es-HN" dirty="0" err="1">
                <a:latin typeface="Times New Roman" panose="02020603050405020304" pitchFamily="18" charset="0"/>
                <a:cs typeface="Times New Roman" panose="02020603050405020304" pitchFamily="18" charset="0"/>
              </a:rPr>
              <a:t>Go</a:t>
            </a:r>
            <a:r>
              <a:rPr lang="es-HN" dirty="0">
                <a:latin typeface="Times New Roman" panose="02020603050405020304" pitchFamily="18" charset="0"/>
                <a:cs typeface="Times New Roman" panose="02020603050405020304" pitchFamily="18" charset="0"/>
              </a:rPr>
              <a:t>.</a:t>
            </a:r>
          </a:p>
          <a:p>
            <a:pPr algn="just">
              <a:lnSpc>
                <a:spcPct val="150000"/>
              </a:lnSpc>
            </a:pPr>
            <a:r>
              <a:rPr lang="es-HN" dirty="0">
                <a:latin typeface="Times New Roman" panose="02020603050405020304" pitchFamily="18" charset="0"/>
                <a:cs typeface="Times New Roman" panose="02020603050405020304" pitchFamily="18" charset="0"/>
              </a:rPr>
              <a:t> </a:t>
            </a:r>
          </a:p>
          <a:p>
            <a:pPr algn="just">
              <a:lnSpc>
                <a:spcPct val="150000"/>
              </a:lnSpc>
            </a:pPr>
            <a:r>
              <a:rPr lang="es-HN" dirty="0">
                <a:latin typeface="Times New Roman" panose="02020603050405020304" pitchFamily="18" charset="0"/>
                <a:cs typeface="Times New Roman" panose="02020603050405020304" pitchFamily="18" charset="0"/>
              </a:rPr>
              <a:t>En 2017 Amazon cumple dos décadas desde que empezó a cotizar en el Nasdaq. El valor bursátil de Amazon está próximo a los 460.000 millones de dólares, lo que le coloca como la cuarta más grande del índice S&amp;P 500 entre Microsoft y Facebook.  </a:t>
            </a:r>
          </a:p>
          <a:p>
            <a:pPr algn="just">
              <a:lnSpc>
                <a:spcPct val="150000"/>
              </a:lnSpc>
            </a:pPr>
            <a:r>
              <a:rPr lang="es-HN" dirty="0">
                <a:latin typeface="Times New Roman" panose="02020603050405020304" pitchFamily="18" charset="0"/>
                <a:cs typeface="Times New Roman" panose="02020603050405020304" pitchFamily="18" charset="0"/>
              </a:rPr>
              <a:t> </a:t>
            </a:r>
          </a:p>
          <a:p>
            <a:pPr algn="just">
              <a:lnSpc>
                <a:spcPct val="150000"/>
              </a:lnSpc>
            </a:pPr>
            <a:r>
              <a:rPr lang="es-HN" dirty="0">
                <a:latin typeface="Times New Roman" panose="02020603050405020304" pitchFamily="18" charset="0"/>
                <a:cs typeface="Times New Roman" panose="02020603050405020304" pitchFamily="18" charset="0"/>
              </a:rPr>
              <a:t>En 2018 se convierte en la segunda compañía (tras Apple) en ser valorada por parte de Wall Street en mil millones de dólares estadounidenses.  </a:t>
            </a:r>
          </a:p>
          <a:p>
            <a:pPr algn="just">
              <a:lnSpc>
                <a:spcPct val="150000"/>
              </a:lnSpc>
            </a:pPr>
            <a:r>
              <a:rPr lang="es-HN" dirty="0">
                <a:latin typeface="Times New Roman" panose="02020603050405020304" pitchFamily="18" charset="0"/>
                <a:cs typeface="Times New Roman" panose="02020603050405020304" pitchFamily="18" charset="0"/>
              </a:rPr>
              <a:t>En el año 2019 lanzó una nueva estrategia de marketing a la que llamó Amazon Prime Day. En el 2021, tras 27 años desde su fundación, Bezos anunció que dejaba de ser el CEO de Amazon. </a:t>
            </a:r>
          </a:p>
          <a:p>
            <a:pPr marR="0">
              <a:spcBef>
                <a:spcPts val="0"/>
              </a:spcBef>
              <a:spcAft>
                <a:spcPts val="600"/>
              </a:spcAft>
            </a:pPr>
            <a:endParaRPr lang="en-US" sz="1600" dirty="0">
              <a:effectLst/>
            </a:endParaRPr>
          </a:p>
        </p:txBody>
      </p:sp>
      <p:sp>
        <p:nvSpPr>
          <p:cNvPr id="22" name="TextBox 21">
            <a:extLst>
              <a:ext uri="{FF2B5EF4-FFF2-40B4-BE49-F238E27FC236}">
                <a16:creationId xmlns:a16="http://schemas.microsoft.com/office/drawing/2014/main" id="{B47DC8DD-A61D-1B1F-F7EC-B1A4ADFC3E64}"/>
              </a:ext>
            </a:extLst>
          </p:cNvPr>
          <p:cNvSpPr txBox="1"/>
          <p:nvPr/>
        </p:nvSpPr>
        <p:spPr>
          <a:xfrm>
            <a:off x="-2" y="6532149"/>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38140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99166"/>
            <a:ext cx="6140449" cy="1075235"/>
          </a:xfrm>
        </p:spPr>
        <p:txBody>
          <a:bodyPr vert="horz" lIns="91440" tIns="45720" rIns="91440" bIns="45720" rtlCol="0" anchor="t">
            <a:noAutofit/>
          </a:bodyPr>
          <a:lstStyle/>
          <a:p>
            <a:pPr marL="0" marR="0" algn="ctr">
              <a:lnSpc>
                <a:spcPct val="200000"/>
              </a:lnSpc>
              <a:spcBef>
                <a:spcPts val="1000"/>
              </a:spcBef>
              <a:spcAft>
                <a:spcPts val="1000"/>
              </a:spcAft>
            </a:pPr>
            <a:r>
              <a:rPr lang="es-HN" sz="4000" dirty="0">
                <a:solidFill>
                  <a:schemeClr val="bg1"/>
                </a:solidFill>
                <a:latin typeface="+mj-lt"/>
              </a:rPr>
              <a:t>MISION Y VISION</a:t>
            </a:r>
            <a:endParaRPr lang="en-US" sz="4000" dirty="0">
              <a:solidFill>
                <a:schemeClr val="bg1"/>
              </a:solidFill>
              <a:latin typeface="+mj-lt"/>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4719782" y="1423783"/>
            <a:ext cx="7047345" cy="2613337"/>
          </a:xfrm>
          <a:prstGeom prst="rect">
            <a:avLst/>
          </a:prstGeom>
        </p:spPr>
        <p:txBody>
          <a:bodyPr vert="horz" lIns="91440" tIns="45720" rIns="91440" bIns="45720" rtlCol="0">
            <a:noAutofit/>
          </a:bodyPr>
          <a:lstStyle/>
          <a:p>
            <a:pPr marL="0" marR="0" algn="just" fontAlgn="base">
              <a:lnSpc>
                <a:spcPct val="150000"/>
              </a:lnSpc>
              <a:spcBef>
                <a:spcPts val="0"/>
              </a:spcBef>
              <a:spcAft>
                <a:spcPts val="0"/>
              </a:spcAft>
            </a:pPr>
            <a:r>
              <a:rPr lang="es-SV" sz="1800" b="1" dirty="0">
                <a:solidFill>
                  <a:schemeClr val="bg1"/>
                </a:solidFill>
                <a:effectLst/>
                <a:latin typeface="Times New Roman" panose="02020603050405020304" pitchFamily="18" charset="0"/>
                <a:ea typeface="Times New Roman" panose="02020603050405020304" pitchFamily="18" charset="0"/>
              </a:rPr>
              <a:t>Misión</a:t>
            </a:r>
            <a:r>
              <a:rPr lang="es-HN" sz="1800" dirty="0">
                <a:solidFill>
                  <a:schemeClr val="bg1"/>
                </a:solidFill>
                <a:effectLst/>
                <a:latin typeface="Times New Roman" panose="02020603050405020304" pitchFamily="18" charset="0"/>
                <a:ea typeface="Times New Roman" panose="02020603050405020304" pitchFamily="18" charset="0"/>
              </a:rPr>
              <a:t> </a:t>
            </a:r>
            <a:endParaRPr lang="en-US" sz="1800" dirty="0">
              <a:solidFill>
                <a:schemeClr val="bg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s-HN" sz="1800" dirty="0">
                <a:solidFill>
                  <a:schemeClr val="bg1"/>
                </a:solidFill>
                <a:effectLst/>
                <a:latin typeface="Times New Roman" panose="02020603050405020304" pitchFamily="18" charset="0"/>
                <a:ea typeface="URWPalladioTOT-Reg"/>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s-HN" sz="1800" dirty="0">
                <a:solidFill>
                  <a:schemeClr val="bg1"/>
                </a:solidFill>
                <a:effectLst/>
                <a:latin typeface="Times New Roman" panose="02020603050405020304" pitchFamily="18" charset="0"/>
                <a:ea typeface="URWPalladioTOT-Reg"/>
                <a:cs typeface="Times New Roman" panose="02020603050405020304" pitchFamily="18" charset="0"/>
              </a:rPr>
              <a:t>La misión de Amazon consiste en ofrecer a los clientes los precios más bajos posibles, obteniendo la mayor selección disponible de la forma más cómoda.</a:t>
            </a:r>
            <a:r>
              <a:rPr lang="es-H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 </a:t>
            </a:r>
          </a:p>
          <a:p>
            <a:pPr marL="0" marR="0" algn="just" fontAlgn="base">
              <a:lnSpc>
                <a:spcPct val="150000"/>
              </a:lnSpc>
              <a:spcBef>
                <a:spcPts val="0"/>
              </a:spcBef>
              <a:spcAft>
                <a:spcPts val="0"/>
              </a:spcAft>
            </a:pPr>
            <a:endParaRPr lang="es-SV" sz="1800" b="1" dirty="0">
              <a:solidFill>
                <a:schemeClr val="bg1"/>
              </a:solidFill>
              <a:effectLst/>
              <a:latin typeface="Times New Roman" panose="02020603050405020304" pitchFamily="18" charset="0"/>
              <a:ea typeface="Times New Roman" panose="02020603050405020304" pitchFamily="18" charset="0"/>
            </a:endParaRPr>
          </a:p>
          <a:p>
            <a:pPr marL="0" marR="0" algn="just" fontAlgn="base">
              <a:lnSpc>
                <a:spcPct val="150000"/>
              </a:lnSpc>
              <a:spcBef>
                <a:spcPts val="0"/>
              </a:spcBef>
              <a:spcAft>
                <a:spcPts val="0"/>
              </a:spcAft>
            </a:pPr>
            <a:r>
              <a:rPr lang="es-SV" sz="1800" b="1" dirty="0">
                <a:solidFill>
                  <a:schemeClr val="bg1"/>
                </a:solidFill>
                <a:effectLst/>
                <a:latin typeface="Times New Roman" panose="02020603050405020304" pitchFamily="18" charset="0"/>
                <a:ea typeface="Times New Roman" panose="02020603050405020304" pitchFamily="18" charset="0"/>
              </a:rPr>
              <a:t>Visión</a:t>
            </a:r>
            <a:r>
              <a:rPr lang="en-US" sz="1800" dirty="0">
                <a:solidFill>
                  <a:schemeClr val="bg1"/>
                </a:solidFill>
                <a:effectLst/>
                <a:latin typeface="Times New Roman" panose="02020603050405020304" pitchFamily="18" charset="0"/>
                <a:ea typeface="Times New Roman" panose="02020603050405020304" pitchFamily="18" charset="0"/>
              </a:rPr>
              <a:t> </a:t>
            </a:r>
          </a:p>
          <a:p>
            <a:pPr marL="0" marR="0" algn="just" fontAlgn="base">
              <a:lnSpc>
                <a:spcPct val="150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 </a:t>
            </a:r>
          </a:p>
          <a:p>
            <a:pPr algn="just">
              <a:lnSpc>
                <a:spcPct val="150000"/>
              </a:lnSpc>
            </a:pPr>
            <a:r>
              <a:rPr lang="es-MX" dirty="0">
                <a:solidFill>
                  <a:schemeClr val="bg1"/>
                </a:solidFill>
                <a:latin typeface="Times New Roman" panose="02020603050405020304" pitchFamily="18" charset="0"/>
                <a:cs typeface="Times New Roman" panose="02020603050405020304" pitchFamily="18" charset="0"/>
              </a:rPr>
              <a:t>Ser la compañía más centrada en el cliente del mundo, donde nuestros clientes pueden encontrar y descubrir cualquier cosa que deseen comprar en línea</a:t>
            </a:r>
            <a:endParaRPr lang="en-US" sz="18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61C00A5E-6561-7AF1-3E0F-53C1231F0D46}"/>
              </a:ext>
            </a:extLst>
          </p:cNvPr>
          <p:cNvSpPr txBox="1"/>
          <p:nvPr/>
        </p:nvSpPr>
        <p:spPr>
          <a:xfrm>
            <a:off x="-2" y="6532149"/>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3072926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lanning Cost Management on Your Project -">
            <a:extLst>
              <a:ext uri="{FF2B5EF4-FFF2-40B4-BE49-F238E27FC236}">
                <a16:creationId xmlns:a16="http://schemas.microsoft.com/office/drawing/2014/main" id="{BFF8AABE-86CD-944C-BABE-EEEC12371C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87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B9F05A-4BD1-1246-B420-B341AC1DA6D0}"/>
              </a:ext>
            </a:extLst>
          </p:cNvPr>
          <p:cNvSpPr>
            <a:spLocks noGrp="1"/>
          </p:cNvSpPr>
          <p:nvPr>
            <p:ph type="title"/>
          </p:nvPr>
        </p:nvSpPr>
        <p:spPr>
          <a:xfrm>
            <a:off x="359663" y="1056607"/>
            <a:ext cx="5845693" cy="1241196"/>
          </a:xfrm>
        </p:spPr>
        <p:txBody>
          <a:bodyPr vert="horz" lIns="91440" tIns="45720" rIns="91440" bIns="45720" rtlCol="0" anchor="b">
            <a:noAutofit/>
          </a:bodyPr>
          <a:lstStyle/>
          <a:p>
            <a:r>
              <a:rPr lang="en-US" sz="4000" b="1" dirty="0">
                <a:effectLst/>
                <a:latin typeface="+mj-lt"/>
                <a:cs typeface="+mj-cs"/>
              </a:rPr>
              <a:t>ESTRATEGIA, EXITOS Y FRACASOS</a:t>
            </a:r>
            <a:endParaRPr lang="en-US" sz="4000" dirty="0">
              <a:latin typeface="+mj-lt"/>
              <a:cs typeface="+mj-cs"/>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44A3D0F-9265-FA41-A6D4-BFA62263F20A}"/>
              </a:ext>
            </a:extLst>
          </p:cNvPr>
          <p:cNvSpPr txBox="1"/>
          <p:nvPr/>
        </p:nvSpPr>
        <p:spPr>
          <a:xfrm>
            <a:off x="242042" y="2480241"/>
            <a:ext cx="7325354" cy="4519827"/>
          </a:xfrm>
          <a:prstGeom prst="rect">
            <a:avLst/>
          </a:prstGeom>
        </p:spPr>
        <p:txBody>
          <a:bodyPr vert="horz" lIns="91440" tIns="45720" rIns="91440" bIns="45720" rtlCol="0" anchor="t">
            <a:noAutofit/>
          </a:bodyPr>
          <a:lstStyle/>
          <a:p>
            <a:pPr marL="57150" marR="0">
              <a:lnSpc>
                <a:spcPct val="150000"/>
              </a:lnSpc>
              <a:spcBef>
                <a:spcPts val="0"/>
              </a:spcBef>
              <a:spcAft>
                <a:spcPts val="800"/>
              </a:spcAft>
            </a:pPr>
            <a:r>
              <a:rPr lang="es-419" sz="1800" dirty="0">
                <a:effectLst/>
                <a:latin typeface="Calibri" panose="020F0502020204030204" pitchFamily="34" charset="0"/>
                <a:ea typeface="Calibri" panose="020F0502020204030204" pitchFamily="34" charset="0"/>
                <a:cs typeface="Times New Roman" panose="02020603050405020304" pitchFamily="18" charset="0"/>
              </a:rPr>
              <a:t>La compañía tuvo un comienzo en julio de 1995 como vendedor de libros en los tiempos de inicio de la era de internet. Escapó por poco al estallido de la burbuja del puntocom en el 2000 para reinventarse como una empresa de venta al por menor en línea.</a:t>
            </a:r>
            <a:endParaRPr lang="es-419" dirty="0">
              <a:latin typeface="Calibri" panose="020F0502020204030204" pitchFamily="34" charset="0"/>
              <a:cs typeface="Times New Roman" panose="02020603050405020304" pitchFamily="18" charset="0"/>
            </a:endParaRPr>
          </a:p>
          <a:p>
            <a:pPr marL="57150">
              <a:lnSpc>
                <a:spcPct val="150000"/>
              </a:lnSpc>
              <a:spcAft>
                <a:spcPts val="800"/>
              </a:spcAft>
            </a:pPr>
            <a:r>
              <a:rPr lang="es-419" sz="1800" dirty="0">
                <a:effectLst/>
                <a:latin typeface="Times New Roman" panose="02020603050405020304" pitchFamily="18" charset="0"/>
                <a:ea typeface="Times New Roman" panose="02020603050405020304" pitchFamily="18" charset="0"/>
              </a:rPr>
              <a:t>Aquí algunas de las mayores apuestas de Amazon en sus 20 años de existencia; algunas han sido éxitos, otras, fracasos y algunas más aún están en desarrollo:</a:t>
            </a:r>
            <a:br>
              <a:rPr lang="es-419" sz="1800" dirty="0">
                <a:effectLst/>
                <a:latin typeface="Times New Roman" panose="02020603050405020304" pitchFamily="18" charset="0"/>
                <a:ea typeface="Times New Roman" panose="02020603050405020304" pitchFamily="18" charset="0"/>
              </a:rPr>
            </a:br>
            <a:r>
              <a:rPr lang="es-HN" sz="1800" dirty="0">
                <a:effectLst/>
                <a:latin typeface="Times New Roman" panose="02020603050405020304" pitchFamily="18" charset="0"/>
                <a:ea typeface="Times New Roman" panose="02020603050405020304" pitchFamily="18" charset="0"/>
              </a:rPr>
              <a:t> </a:t>
            </a:r>
            <a:br>
              <a:rPr lang="es-HN" sz="1800" dirty="0">
                <a:effectLst/>
                <a:latin typeface="Times New Roman" panose="02020603050405020304" pitchFamily="18" charset="0"/>
                <a:ea typeface="Times New Roman" panose="02020603050405020304" pitchFamily="18" charset="0"/>
              </a:rPr>
            </a:br>
            <a:r>
              <a:rPr lang="es-419" sz="1800" dirty="0">
                <a:effectLst/>
                <a:latin typeface="Times New Roman" panose="02020603050405020304" pitchFamily="18" charset="0"/>
                <a:ea typeface="Times New Roman" panose="02020603050405020304" pitchFamily="18" charset="0"/>
              </a:rPr>
              <a:t>Marketplace, </a:t>
            </a:r>
            <a:r>
              <a:rPr lang="es-SV" sz="1800" dirty="0">
                <a:effectLst/>
                <a:latin typeface="Times New Roman" panose="02020603050405020304" pitchFamily="18" charset="0"/>
                <a:ea typeface="Times New Roman" panose="02020603050405020304" pitchFamily="18" charset="0"/>
              </a:rPr>
              <a:t>Amazon Web </a:t>
            </a:r>
            <a:r>
              <a:rPr lang="es-SV" sz="1800" dirty="0" err="1">
                <a:effectLst/>
                <a:latin typeface="Times New Roman" panose="02020603050405020304" pitchFamily="18" charset="0"/>
                <a:ea typeface="Times New Roman" panose="02020603050405020304" pitchFamily="18" charset="0"/>
              </a:rPr>
              <a:t>Services</a:t>
            </a:r>
            <a:r>
              <a:rPr lang="es-HN" dirty="0">
                <a:latin typeface="Times New Roman" panose="02020603050405020304" pitchFamily="18" charset="0"/>
                <a:ea typeface="Times New Roman" panose="02020603050405020304" pitchFamily="18" charset="0"/>
              </a:rPr>
              <a:t>, </a:t>
            </a:r>
            <a:r>
              <a:rPr lang="es-SV" sz="1800" dirty="0">
                <a:effectLst/>
                <a:latin typeface="Times New Roman" panose="02020603050405020304" pitchFamily="18" charset="0"/>
                <a:ea typeface="Times New Roman" panose="02020603050405020304" pitchFamily="18" charset="0"/>
              </a:rPr>
              <a:t>Kindle, Teléfono, Prime Air</a:t>
            </a:r>
            <a:r>
              <a:rPr lang="es-HN" dirty="0">
                <a:latin typeface="Times New Roman" panose="02020603050405020304" pitchFamily="18" charset="0"/>
                <a:ea typeface="Times New Roman" panose="02020603050405020304" pitchFamily="18" charset="0"/>
              </a:rPr>
              <a:t>, </a:t>
            </a:r>
            <a:r>
              <a:rPr lang="es-SV" sz="1800" dirty="0">
                <a:effectLst/>
                <a:latin typeface="Times New Roman" panose="02020603050405020304" pitchFamily="18" charset="0"/>
                <a:ea typeface="Times New Roman" panose="02020603050405020304" pitchFamily="18" charset="0"/>
              </a:rPr>
              <a:t>Amazon </a:t>
            </a:r>
            <a:r>
              <a:rPr lang="es-SV" sz="1800" dirty="0" err="1">
                <a:effectLst/>
                <a:latin typeface="Times New Roman" panose="02020603050405020304" pitchFamily="18" charset="0"/>
                <a:ea typeface="Times New Roman" panose="02020603050405020304" pitchFamily="18" charset="0"/>
              </a:rPr>
              <a:t>Dash</a:t>
            </a:r>
            <a:r>
              <a:rPr lang="es-HN" dirty="0">
                <a:latin typeface="Times New Roman" panose="02020603050405020304" pitchFamily="18" charset="0"/>
                <a:ea typeface="Times New Roman" panose="02020603050405020304" pitchFamily="18" charset="0"/>
              </a:rPr>
              <a:t>, </a:t>
            </a:r>
            <a:r>
              <a:rPr lang="es-SV" dirty="0">
                <a:latin typeface="Times New Roman" panose="02020603050405020304" pitchFamily="18" charset="0"/>
              </a:rPr>
              <a:t>Robótica</a:t>
            </a:r>
            <a:endParaRPr lang="en-US" dirty="0">
              <a:latin typeface="Times New Roman" panose="02020603050405020304" pitchFamily="18" charset="0"/>
            </a:endParaRPr>
          </a:p>
          <a:p>
            <a:pPr marL="57150">
              <a:lnSpc>
                <a:spcPct val="90000"/>
              </a:lnSpc>
              <a:spcAft>
                <a:spcPts val="800"/>
              </a:spcAft>
            </a:pPr>
            <a:endParaRPr lang="en-US" sz="1800" dirty="0">
              <a:effectLst/>
              <a:latin typeface="Times New Roman" panose="02020603050405020304" pitchFamily="18" charset="0"/>
              <a:ea typeface="Times New Roman" panose="02020603050405020304" pitchFamily="18" charset="0"/>
            </a:endParaRPr>
          </a:p>
          <a:p>
            <a:pPr marL="57150">
              <a:lnSpc>
                <a:spcPct val="90000"/>
              </a:lnSpc>
              <a:spcAft>
                <a:spcPts val="800"/>
              </a:spcAft>
            </a:pPr>
            <a:endParaRPr lang="en-US" sz="1800" dirty="0">
              <a:effectLst/>
              <a:latin typeface="Times New Roman" panose="02020603050405020304" pitchFamily="18" charset="0"/>
              <a:ea typeface="Times New Roman" panose="02020603050405020304" pitchFamily="18" charset="0"/>
            </a:endParaRPr>
          </a:p>
          <a:p>
            <a:pPr marL="57150">
              <a:lnSpc>
                <a:spcPct val="90000"/>
              </a:lnSpc>
              <a:spcAft>
                <a:spcPts val="800"/>
              </a:spcAft>
            </a:pPr>
            <a:endParaRPr lang="en-US" sz="1800" dirty="0">
              <a:effectLst/>
              <a:latin typeface="Times New Roman" panose="02020603050405020304" pitchFamily="18" charset="0"/>
              <a:ea typeface="Times New Roman" panose="02020603050405020304" pitchFamily="18" charset="0"/>
            </a:endParaRPr>
          </a:p>
          <a:p>
            <a:pPr marL="57150" marR="0">
              <a:lnSpc>
                <a:spcPct val="90000"/>
              </a:lnSpc>
              <a:spcBef>
                <a:spcPts val="0"/>
              </a:spcBef>
              <a:spcAft>
                <a:spcPts val="800"/>
              </a:spcAft>
            </a:pPr>
            <a:endParaRPr lang="en-US" sz="2400" dirty="0">
              <a:effectLst/>
            </a:endParaRPr>
          </a:p>
        </p:txBody>
      </p:sp>
      <p:sp>
        <p:nvSpPr>
          <p:cNvPr id="12" name="TextBox 11">
            <a:extLst>
              <a:ext uri="{FF2B5EF4-FFF2-40B4-BE49-F238E27FC236}">
                <a16:creationId xmlns:a16="http://schemas.microsoft.com/office/drawing/2014/main" id="{69267531-93B3-DC21-C37D-290B98FD0C71}"/>
              </a:ext>
            </a:extLst>
          </p:cNvPr>
          <p:cNvSpPr txBox="1"/>
          <p:nvPr/>
        </p:nvSpPr>
        <p:spPr>
          <a:xfrm>
            <a:off x="9756603" y="6478495"/>
            <a:ext cx="2272765" cy="369332"/>
          </a:xfrm>
          <a:prstGeom prst="rect">
            <a:avLst/>
          </a:prstGeom>
          <a:noFill/>
        </p:spPr>
        <p:txBody>
          <a:bodyPr wrap="square">
            <a:spAutoFit/>
          </a:bodyPr>
          <a:lstStyle/>
          <a:p>
            <a:r>
              <a:rPr lang="es-ES" sz="1800" dirty="0">
                <a:solidFill>
                  <a:schemeClr val="bg1"/>
                </a:solidFill>
                <a:latin typeface="Calibri"/>
                <a:cs typeface="Segoe UI"/>
              </a:rPr>
              <a:t>Jose Alfredo Martinez </a:t>
            </a:r>
            <a:endParaRPr lang="en-US" dirty="0">
              <a:solidFill>
                <a:schemeClr val="bg1"/>
              </a:solidFill>
            </a:endParaRPr>
          </a:p>
        </p:txBody>
      </p:sp>
    </p:spTree>
    <p:extLst>
      <p:ext uri="{BB962C8B-B14F-4D97-AF65-F5344CB8AC3E}">
        <p14:creationId xmlns:p14="http://schemas.microsoft.com/office/powerpoint/2010/main" val="113178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6181" r="6723" b="11969"/>
          <a:stretch/>
        </p:blipFill>
        <p:spPr>
          <a:xfrm>
            <a:off x="4378036" y="-36945"/>
            <a:ext cx="7843205" cy="6894945"/>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481029" y="1729372"/>
            <a:ext cx="3638389" cy="2523394"/>
          </a:xfrm>
        </p:spPr>
        <p:txBody>
          <a:bodyPr vert="horz" lIns="91440" tIns="45720" rIns="91440" bIns="45720" rtlCol="0" anchor="b">
            <a:normAutofit/>
          </a:bodyPr>
          <a:lstStyle/>
          <a:p>
            <a:r>
              <a:rPr lang="es-HN" dirty="0">
                <a:latin typeface="+mj-lt"/>
              </a:rPr>
              <a:t>PRINCIPALES ADQUISICIONES Y FUSIONES DE AMAZON</a:t>
            </a:r>
            <a:endParaRPr lang="en-US" dirty="0">
              <a:latin typeface="+mj-lt"/>
            </a:endParaRP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C68FB42-8B7F-4910-A64A-357EF1F54F9B}"/>
              </a:ext>
            </a:extLst>
          </p:cNvPr>
          <p:cNvSpPr txBox="1"/>
          <p:nvPr/>
        </p:nvSpPr>
        <p:spPr>
          <a:xfrm>
            <a:off x="6429754" y="131930"/>
            <a:ext cx="5625884" cy="3831818"/>
          </a:xfrm>
          <a:prstGeom prst="rect">
            <a:avLst/>
          </a:prstGeom>
          <a:noFill/>
        </p:spPr>
        <p:txBody>
          <a:bodyPr wrap="square">
            <a:spAutoFit/>
          </a:bodyPr>
          <a:lstStyle/>
          <a:p>
            <a:pPr marL="0" marR="0" algn="just">
              <a:lnSpc>
                <a:spcPct val="150000"/>
              </a:lnSpc>
              <a:spcBef>
                <a:spcPts val="1000"/>
              </a:spcBef>
              <a:spcAft>
                <a:spcPts val="1000"/>
              </a:spcAft>
            </a:pP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El 26 de mayo de 2021, Amazon anunció la compra del estudio cinematográfico Metro-</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Goldwyn</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-Mayer por una cantidad total de 8.450 millones de dólares estadounidenses. La transacción millonaria se convierte así es la segunda adquisición más cara del gigante estadounidense, solo por detrás de la compra de la cadena de supermercados ecológicos </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Whole</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Foods</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Market</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que la empresa de Jeff Bezos cerró en 2017 por cerca de 14.000 millones de dólares.</a:t>
            </a:r>
            <a:endParaRPr lang="en-US" sz="1800" dirty="0">
              <a:solidFill>
                <a:schemeClr val="bg1"/>
              </a:solidFill>
              <a:effectLst/>
              <a:latin typeface="Times New Roman" panose="02020603050405020304" pitchFamily="18" charset="0"/>
              <a:ea typeface="Calibri" panose="020F0502020204030204" pitchFamily="34" charset="0"/>
            </a:endParaRPr>
          </a:p>
        </p:txBody>
      </p:sp>
      <p:sp>
        <p:nvSpPr>
          <p:cNvPr id="14" name="TextBox 13">
            <a:extLst>
              <a:ext uri="{FF2B5EF4-FFF2-40B4-BE49-F238E27FC236}">
                <a16:creationId xmlns:a16="http://schemas.microsoft.com/office/drawing/2014/main" id="{B002408A-4711-4B69-59EF-A8A45C47952B}"/>
              </a:ext>
            </a:extLst>
          </p:cNvPr>
          <p:cNvSpPr txBox="1"/>
          <p:nvPr/>
        </p:nvSpPr>
        <p:spPr>
          <a:xfrm>
            <a:off x="86994" y="6376337"/>
            <a:ext cx="2382855" cy="369332"/>
          </a:xfrm>
          <a:prstGeom prst="rect">
            <a:avLst/>
          </a:prstGeom>
          <a:noFill/>
        </p:spPr>
        <p:txBody>
          <a:bodyPr wrap="square">
            <a:spAutoFit/>
          </a:bodyPr>
          <a:lstStyle/>
          <a:p>
            <a:r>
              <a:rPr lang="es-ES" sz="1800" dirty="0">
                <a:latin typeface="Calibri"/>
                <a:cs typeface="Segoe UI"/>
              </a:rPr>
              <a:t>Jose Alfredo Martinez </a:t>
            </a:r>
            <a:endParaRPr lang="en-US" dirty="0"/>
          </a:p>
        </p:txBody>
      </p:sp>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9D2F0C5-C393-7749-8B23-F419B07A8B93}"/>
              </a:ext>
            </a:extLst>
          </p:cNvPr>
          <p:cNvPicPr>
            <a:picLocks noChangeAspect="1" noChangeArrowheads="1"/>
          </p:cNvPicPr>
          <p:nvPr/>
        </p:nvPicPr>
        <p:blipFill rotWithShape="1">
          <a:blip r:embed="rId2"/>
          <a:srcRect l="-426" t="-2899" r="67822" b="2899"/>
          <a:stretch/>
        </p:blipFill>
        <p:spPr bwMode="auto">
          <a:xfrm>
            <a:off x="6016182" y="1067963"/>
            <a:ext cx="6110315" cy="5189744"/>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FA36A4-8F08-AF43-8257-5576F11AD059}"/>
              </a:ext>
            </a:extLst>
          </p:cNvPr>
          <p:cNvSpPr>
            <a:spLocks noGrp="1"/>
          </p:cNvSpPr>
          <p:nvPr>
            <p:ph type="title"/>
          </p:nvPr>
        </p:nvSpPr>
        <p:spPr>
          <a:xfrm>
            <a:off x="263168" y="245113"/>
            <a:ext cx="5417718" cy="1066511"/>
          </a:xfrm>
        </p:spPr>
        <p:txBody>
          <a:bodyPr vert="horz" lIns="91440" tIns="45720" rIns="91440" bIns="45720" rtlCol="0" anchor="ctr">
            <a:noAutofit/>
          </a:bodyPr>
          <a:lstStyle/>
          <a:p>
            <a:r>
              <a:rPr lang="es-HN" sz="4000" dirty="0">
                <a:latin typeface="+mj-lt"/>
              </a:rPr>
              <a:t>ADQUISICIÓN – </a:t>
            </a:r>
            <a:br>
              <a:rPr lang="es-HN" sz="4000" dirty="0">
                <a:latin typeface="+mj-lt"/>
              </a:rPr>
            </a:br>
            <a:r>
              <a:rPr lang="es-HN" sz="4000" dirty="0">
                <a:latin typeface="+mj-lt"/>
              </a:rPr>
              <a:t>WHOLE FOODS MARKET</a:t>
            </a:r>
            <a:endParaRPr lang="en-US" sz="4000" dirty="0">
              <a:latin typeface="+mj-lt"/>
              <a:cs typeface="+mj-cs"/>
            </a:endParaRPr>
          </a:p>
        </p:txBody>
      </p:sp>
      <p:sp>
        <p:nvSpPr>
          <p:cNvPr id="5" name="TextBox 4">
            <a:extLst>
              <a:ext uri="{FF2B5EF4-FFF2-40B4-BE49-F238E27FC236}">
                <a16:creationId xmlns:a16="http://schemas.microsoft.com/office/drawing/2014/main" id="{1A178BCE-F72A-4544-8DB5-66071A8B4DD4}"/>
              </a:ext>
            </a:extLst>
          </p:cNvPr>
          <p:cNvSpPr txBox="1"/>
          <p:nvPr/>
        </p:nvSpPr>
        <p:spPr>
          <a:xfrm>
            <a:off x="476680" y="1728848"/>
            <a:ext cx="4531416" cy="4154361"/>
          </a:xfrm>
          <a:prstGeom prst="rect">
            <a:avLst/>
          </a:prstGeom>
        </p:spPr>
        <p:txBody>
          <a:bodyPr vert="horz" lIns="91440" tIns="45720" rIns="91440" bIns="45720" rtlCol="0">
            <a:normAutofit/>
          </a:bodyPr>
          <a:lstStyle/>
          <a:p>
            <a:pPr>
              <a:lnSpc>
                <a:spcPct val="150000"/>
              </a:lnSpc>
              <a:spcAft>
                <a:spcPts val="600"/>
              </a:spcAft>
            </a:pPr>
            <a:endParaRPr lang="en-US" sz="2000" dirty="0"/>
          </a:p>
        </p:txBody>
      </p:sp>
      <p:graphicFrame>
        <p:nvGraphicFramePr>
          <p:cNvPr id="3" name="Diagrama 2">
            <a:extLst>
              <a:ext uri="{FF2B5EF4-FFF2-40B4-BE49-F238E27FC236}">
                <a16:creationId xmlns:a16="http://schemas.microsoft.com/office/drawing/2014/main" id="{B2630968-F17C-4C87-BE4A-CA432001D138}"/>
              </a:ext>
            </a:extLst>
          </p:cNvPr>
          <p:cNvGraphicFramePr/>
          <p:nvPr>
            <p:extLst>
              <p:ext uri="{D42A27DB-BD31-4B8C-83A1-F6EECF244321}">
                <p14:modId xmlns:p14="http://schemas.microsoft.com/office/powerpoint/2010/main" val="554306592"/>
              </p:ext>
            </p:extLst>
          </p:nvPr>
        </p:nvGraphicFramePr>
        <p:xfrm>
          <a:off x="263168" y="1139253"/>
          <a:ext cx="4531416" cy="5268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D3BA6F8-BDE2-D1C5-C088-312EDB975209}"/>
              </a:ext>
            </a:extLst>
          </p:cNvPr>
          <p:cNvSpPr txBox="1"/>
          <p:nvPr/>
        </p:nvSpPr>
        <p:spPr>
          <a:xfrm>
            <a:off x="9702461" y="6488668"/>
            <a:ext cx="1751597" cy="369332"/>
          </a:xfrm>
          <a:prstGeom prst="rect">
            <a:avLst/>
          </a:prstGeom>
          <a:noFill/>
        </p:spPr>
        <p:txBody>
          <a:bodyPr wrap="square">
            <a:spAutoFit/>
          </a:bodyPr>
          <a:lstStyle/>
          <a:p>
            <a:r>
              <a:rPr lang="es-ES" sz="1800" b="1" dirty="0">
                <a:latin typeface="Calibri"/>
                <a:cs typeface="Segoe UI"/>
              </a:rPr>
              <a:t>Carlo Menjivar </a:t>
            </a:r>
            <a:endParaRPr lang="en-US" dirty="0"/>
          </a:p>
        </p:txBody>
      </p:sp>
    </p:spTree>
    <p:extLst>
      <p:ext uri="{BB962C8B-B14F-4D97-AF65-F5344CB8AC3E}">
        <p14:creationId xmlns:p14="http://schemas.microsoft.com/office/powerpoint/2010/main" val="318810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F4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5C1BC3-459E-9EAB-B24E-1AE40B9464FB}"/>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sz="4000" kern="1200" dirty="0">
                <a:solidFill>
                  <a:srgbClr val="FFFFFF"/>
                </a:solidFill>
                <a:latin typeface="+mj-lt"/>
                <a:ea typeface="+mj-ea"/>
                <a:cs typeface="+mj-cs"/>
              </a:rPr>
              <a:t>WHOLE FOODS</a:t>
            </a:r>
          </a:p>
        </p:txBody>
      </p:sp>
      <p:sp>
        <p:nvSpPr>
          <p:cNvPr id="18" name="Rectangle 17">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title="Box Packages">
            <a:hlinkClick r:id="" action="ppaction://media"/>
            <a:extLst>
              <a:ext uri="{FF2B5EF4-FFF2-40B4-BE49-F238E27FC236}">
                <a16:creationId xmlns:a16="http://schemas.microsoft.com/office/drawing/2014/main" id="{3C199912-EBF6-EE60-2367-3CFC871797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5021" y="2660287"/>
            <a:ext cx="6483355" cy="3646887"/>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83F04C0-AC76-F68C-EED0-DE4AA51D984A}"/>
              </a:ext>
            </a:extLst>
          </p:cNvPr>
          <p:cNvSpPr txBox="1"/>
          <p:nvPr/>
        </p:nvSpPr>
        <p:spPr>
          <a:xfrm>
            <a:off x="7582564" y="321732"/>
            <a:ext cx="4287704" cy="6282268"/>
          </a:xfrm>
          <a:prstGeom prst="rect">
            <a:avLst/>
          </a:prstGeom>
        </p:spPr>
        <p:txBody>
          <a:bodyPr vert="horz" lIns="91440" tIns="45720" rIns="91440" bIns="45720" rtlCol="0" anchor="ctr">
            <a:noAutofit/>
          </a:bodyPr>
          <a:lstStyle/>
          <a:p>
            <a:pPr marR="0" algn="just" fontAlgn="base">
              <a:spcBef>
                <a:spcPts val="0"/>
              </a:spcBef>
              <a:spcAft>
                <a:spcPts val="600"/>
              </a:spcAft>
            </a:pPr>
            <a:r>
              <a:rPr lang="en-US" dirty="0">
                <a:solidFill>
                  <a:srgbClr val="FFFFFF"/>
                </a:solidFill>
                <a:effectLst/>
                <a:latin typeface="Times New Roman" panose="02020603050405020304" pitchFamily="18" charset="0"/>
                <a:cs typeface="Times New Roman" panose="02020603050405020304" pitchFamily="18" charset="0"/>
              </a:rPr>
              <a:t>Una de las </a:t>
            </a:r>
            <a:r>
              <a:rPr lang="en-US" dirty="0" err="1">
                <a:solidFill>
                  <a:srgbClr val="FFFFFF"/>
                </a:solidFill>
                <a:effectLst/>
                <a:latin typeface="Times New Roman" panose="02020603050405020304" pitchFamily="18" charset="0"/>
                <a:cs typeface="Times New Roman" panose="02020603050405020304" pitchFamily="18" charset="0"/>
              </a:rPr>
              <a:t>más</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grandes</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innovaciones</a:t>
            </a:r>
            <a:r>
              <a:rPr lang="en-US" dirty="0">
                <a:solidFill>
                  <a:srgbClr val="FFFFFF"/>
                </a:solidFill>
                <a:effectLst/>
                <a:latin typeface="Times New Roman" panose="02020603050405020304" pitchFamily="18" charset="0"/>
                <a:cs typeface="Times New Roman" panose="02020603050405020304" pitchFamily="18" charset="0"/>
              </a:rPr>
              <a:t> de las tiendas de Whole Foods by Amazon es la </a:t>
            </a:r>
            <a:r>
              <a:rPr lang="en-US" dirty="0" err="1">
                <a:solidFill>
                  <a:srgbClr val="FFFFFF"/>
                </a:solidFill>
                <a:effectLst/>
                <a:latin typeface="Times New Roman" panose="02020603050405020304" pitchFamily="18" charset="0"/>
                <a:cs typeface="Times New Roman" panose="02020603050405020304" pitchFamily="18" charset="0"/>
              </a:rPr>
              <a:t>experiencia</a:t>
            </a:r>
            <a:r>
              <a:rPr lang="en-US" dirty="0">
                <a:solidFill>
                  <a:srgbClr val="FFFFFF"/>
                </a:solidFill>
                <a:effectLst/>
                <a:latin typeface="Times New Roman" panose="02020603050405020304" pitchFamily="18" charset="0"/>
                <a:cs typeface="Times New Roman" panose="02020603050405020304" pitchFamily="18" charset="0"/>
              </a:rPr>
              <a:t> sin </a:t>
            </a:r>
            <a:r>
              <a:rPr lang="en-US" dirty="0" err="1">
                <a:solidFill>
                  <a:srgbClr val="FFFFFF"/>
                </a:solidFill>
                <a:effectLst/>
                <a:latin typeface="Times New Roman" panose="02020603050405020304" pitchFamily="18" charset="0"/>
                <a:cs typeface="Times New Roman" panose="02020603050405020304" pitchFamily="18" charset="0"/>
              </a:rPr>
              <a:t>cajero</a:t>
            </a:r>
            <a:r>
              <a:rPr lang="en-US" dirty="0">
                <a:solidFill>
                  <a:srgbClr val="FFFFFF"/>
                </a:solidFill>
                <a:effectLst/>
                <a:latin typeface="Times New Roman" panose="02020603050405020304" pitchFamily="18" charset="0"/>
                <a:cs typeface="Times New Roman" panose="02020603050405020304" pitchFamily="18" charset="0"/>
              </a:rPr>
              <a:t>, que es </a:t>
            </a:r>
            <a:r>
              <a:rPr lang="en-US" dirty="0" err="1">
                <a:solidFill>
                  <a:srgbClr val="FFFFFF"/>
                </a:solidFill>
                <a:effectLst/>
                <a:latin typeface="Times New Roman" panose="02020603050405020304" pitchFamily="18" charset="0"/>
                <a:cs typeface="Times New Roman" panose="02020603050405020304" pitchFamily="18" charset="0"/>
              </a:rPr>
              <a:t>posible</a:t>
            </a:r>
            <a:r>
              <a:rPr lang="en-US" dirty="0">
                <a:solidFill>
                  <a:srgbClr val="FFFFFF"/>
                </a:solidFill>
                <a:effectLst/>
                <a:latin typeface="Times New Roman" panose="02020603050405020304" pitchFamily="18" charset="0"/>
                <a:cs typeface="Times New Roman" panose="02020603050405020304" pitchFamily="18" charset="0"/>
              </a:rPr>
              <a:t> gracias a </a:t>
            </a:r>
            <a:r>
              <a:rPr lang="en-US" dirty="0" err="1">
                <a:solidFill>
                  <a:srgbClr val="FFFFFF"/>
                </a:solidFill>
                <a:effectLst/>
                <a:latin typeface="Times New Roman" panose="02020603050405020304" pitchFamily="18" charset="0"/>
                <a:cs typeface="Times New Roman" panose="02020603050405020304" pitchFamily="18" charset="0"/>
              </a:rPr>
              <a:t>cámaras</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sensores</a:t>
            </a:r>
            <a:r>
              <a:rPr lang="en-US" dirty="0">
                <a:solidFill>
                  <a:srgbClr val="FFFFFF"/>
                </a:solidFill>
                <a:effectLst/>
                <a:latin typeface="Times New Roman" panose="02020603050405020304" pitchFamily="18" charset="0"/>
                <a:cs typeface="Times New Roman" panose="02020603050405020304" pitchFamily="18" charset="0"/>
              </a:rPr>
              <a:t> y software que </a:t>
            </a:r>
            <a:r>
              <a:rPr lang="en-US" dirty="0" err="1">
                <a:solidFill>
                  <a:srgbClr val="FFFFFF"/>
                </a:solidFill>
                <a:effectLst/>
                <a:latin typeface="Times New Roman" panose="02020603050405020304" pitchFamily="18" charset="0"/>
                <a:cs typeface="Times New Roman" panose="02020603050405020304" pitchFamily="18" charset="0"/>
              </a:rPr>
              <a:t>rastrean</a:t>
            </a:r>
            <a:r>
              <a:rPr lang="en-US" dirty="0">
                <a:solidFill>
                  <a:srgbClr val="FFFFFF"/>
                </a:solidFill>
                <a:effectLst/>
                <a:latin typeface="Times New Roman" panose="02020603050405020304" pitchFamily="18" charset="0"/>
                <a:cs typeface="Times New Roman" panose="02020603050405020304" pitchFamily="18" charset="0"/>
              </a:rPr>
              <a:t> a las personas y </a:t>
            </a:r>
            <a:r>
              <a:rPr lang="en-US" dirty="0" err="1">
                <a:solidFill>
                  <a:srgbClr val="FFFFFF"/>
                </a:solidFill>
                <a:effectLst/>
                <a:latin typeface="Times New Roman" panose="02020603050405020304" pitchFamily="18" charset="0"/>
                <a:cs typeface="Times New Roman" panose="02020603050405020304" pitchFamily="18" charset="0"/>
              </a:rPr>
              <a:t>los</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productos</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en</a:t>
            </a:r>
            <a:r>
              <a:rPr lang="en-US" dirty="0">
                <a:solidFill>
                  <a:srgbClr val="FFFFFF"/>
                </a:solidFill>
                <a:effectLst/>
                <a:latin typeface="Times New Roman" panose="02020603050405020304" pitchFamily="18" charset="0"/>
                <a:cs typeface="Times New Roman" panose="02020603050405020304" pitchFamily="18" charset="0"/>
              </a:rPr>
              <a:t> la tienda; es similar a la </a:t>
            </a:r>
            <a:r>
              <a:rPr lang="en-US" dirty="0" err="1">
                <a:solidFill>
                  <a:srgbClr val="FFFFFF"/>
                </a:solidFill>
                <a:effectLst/>
                <a:latin typeface="Times New Roman" panose="02020603050405020304" pitchFamily="18" charset="0"/>
                <a:cs typeface="Times New Roman" panose="02020603050405020304" pitchFamily="18" charset="0"/>
              </a:rPr>
              <a:t>tecnología</a:t>
            </a:r>
            <a:r>
              <a:rPr lang="en-US" dirty="0">
                <a:solidFill>
                  <a:srgbClr val="FFFFFF"/>
                </a:solidFill>
                <a:effectLst/>
                <a:latin typeface="Times New Roman" panose="02020603050405020304" pitchFamily="18" charset="0"/>
                <a:cs typeface="Times New Roman" panose="02020603050405020304" pitchFamily="18" charset="0"/>
              </a:rPr>
              <a:t> que se </a:t>
            </a:r>
            <a:r>
              <a:rPr lang="en-US" dirty="0" err="1">
                <a:solidFill>
                  <a:srgbClr val="FFFFFF"/>
                </a:solidFill>
                <a:effectLst/>
                <a:latin typeface="Times New Roman" panose="02020603050405020304" pitchFamily="18" charset="0"/>
                <a:cs typeface="Times New Roman" panose="02020603050405020304" pitchFamily="18" charset="0"/>
              </a:rPr>
              <a:t>usa</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en</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los</a:t>
            </a:r>
            <a:r>
              <a:rPr lang="en-US" dirty="0">
                <a:solidFill>
                  <a:srgbClr val="FFFFFF"/>
                </a:solidFill>
                <a:effectLst/>
                <a:latin typeface="Times New Roman" panose="02020603050405020304" pitchFamily="18" charset="0"/>
                <a:cs typeface="Times New Roman" panose="02020603050405020304" pitchFamily="18" charset="0"/>
              </a:rPr>
              <a:t> autos sin conductor. </a:t>
            </a:r>
          </a:p>
          <a:p>
            <a:pPr marR="0" algn="just" fontAlgn="base">
              <a:spcBef>
                <a:spcPts val="0"/>
              </a:spcBef>
              <a:spcAft>
                <a:spcPts val="600"/>
              </a:spcAft>
            </a:pPr>
            <a:endParaRPr lang="en-US" dirty="0">
              <a:solidFill>
                <a:srgbClr val="FFFFFF"/>
              </a:solidFill>
              <a:latin typeface="Times New Roman" panose="02020603050405020304" pitchFamily="18" charset="0"/>
              <a:cs typeface="Times New Roman" panose="02020603050405020304" pitchFamily="18" charset="0"/>
            </a:endParaRPr>
          </a:p>
          <a:p>
            <a:pPr marR="0" algn="just" fontAlgn="base">
              <a:spcBef>
                <a:spcPts val="0"/>
              </a:spcBef>
              <a:spcAft>
                <a:spcPts val="600"/>
              </a:spcAft>
            </a:pPr>
            <a:r>
              <a:rPr lang="en-US" dirty="0">
                <a:solidFill>
                  <a:srgbClr val="FFFFFF"/>
                </a:solidFill>
                <a:effectLst/>
                <a:latin typeface="Times New Roman" panose="02020603050405020304" pitchFamily="18" charset="0"/>
                <a:cs typeface="Times New Roman" panose="02020603050405020304" pitchFamily="18" charset="0"/>
              </a:rPr>
              <a:t>Para </a:t>
            </a:r>
            <a:r>
              <a:rPr lang="en-US" dirty="0" err="1">
                <a:solidFill>
                  <a:srgbClr val="FFFFFF"/>
                </a:solidFill>
                <a:effectLst/>
                <a:latin typeface="Times New Roman" panose="02020603050405020304" pitchFamily="18" charset="0"/>
                <a:cs typeface="Times New Roman" panose="02020603050405020304" pitchFamily="18" charset="0"/>
              </a:rPr>
              <a:t>optar</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por</a:t>
            </a:r>
            <a:r>
              <a:rPr lang="en-US" dirty="0">
                <a:solidFill>
                  <a:srgbClr val="FFFFFF"/>
                </a:solidFill>
                <a:effectLst/>
                <a:latin typeface="Times New Roman" panose="02020603050405020304" pitchFamily="18" charset="0"/>
                <a:cs typeface="Times New Roman" panose="02020603050405020304" pitchFamily="18" charset="0"/>
              </a:rPr>
              <a:t> no </a:t>
            </a:r>
            <a:r>
              <a:rPr lang="en-US" dirty="0" err="1">
                <a:solidFill>
                  <a:srgbClr val="FFFFFF"/>
                </a:solidFill>
                <a:effectLst/>
                <a:latin typeface="Times New Roman" panose="02020603050405020304" pitchFamily="18" charset="0"/>
                <a:cs typeface="Times New Roman" panose="02020603050405020304" pitchFamily="18" charset="0"/>
              </a:rPr>
              <a:t>participar</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en</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una</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interacción</a:t>
            </a:r>
            <a:r>
              <a:rPr lang="en-US" dirty="0">
                <a:solidFill>
                  <a:srgbClr val="FFFFFF"/>
                </a:solidFill>
                <a:effectLst/>
                <a:latin typeface="Times New Roman" panose="02020603050405020304" pitchFamily="18" charset="0"/>
                <a:cs typeface="Times New Roman" panose="02020603050405020304" pitchFamily="18" charset="0"/>
              </a:rPr>
              <a:t> de </a:t>
            </a:r>
            <a:r>
              <a:rPr lang="en-US" dirty="0" err="1">
                <a:solidFill>
                  <a:srgbClr val="FFFFFF"/>
                </a:solidFill>
                <a:effectLst/>
                <a:latin typeface="Times New Roman" panose="02020603050405020304" pitchFamily="18" charset="0"/>
                <a:cs typeface="Times New Roman" panose="02020603050405020304" pitchFamily="18" charset="0"/>
              </a:rPr>
              <a:t>pago</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los</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clientes</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simplemente</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escanean</a:t>
            </a:r>
            <a:r>
              <a:rPr lang="en-US" dirty="0">
                <a:solidFill>
                  <a:srgbClr val="FFFFFF"/>
                </a:solidFill>
                <a:effectLst/>
                <a:latin typeface="Times New Roman" panose="02020603050405020304" pitchFamily="18" charset="0"/>
                <a:cs typeface="Times New Roman" panose="02020603050405020304" pitchFamily="18" charset="0"/>
              </a:rPr>
              <a:t> un </a:t>
            </a:r>
            <a:r>
              <a:rPr lang="en-US" dirty="0" err="1">
                <a:solidFill>
                  <a:srgbClr val="FFFFFF"/>
                </a:solidFill>
                <a:effectLst/>
                <a:latin typeface="Times New Roman" panose="02020603050405020304" pitchFamily="18" charset="0"/>
                <a:cs typeface="Times New Roman" panose="02020603050405020304" pitchFamily="18" charset="0"/>
              </a:rPr>
              <a:t>código</a:t>
            </a:r>
            <a:r>
              <a:rPr lang="en-US" dirty="0">
                <a:solidFill>
                  <a:srgbClr val="FFFFFF"/>
                </a:solidFill>
                <a:effectLst/>
                <a:latin typeface="Times New Roman" panose="02020603050405020304" pitchFamily="18" charset="0"/>
                <a:cs typeface="Times New Roman" panose="02020603050405020304" pitchFamily="18" charset="0"/>
              </a:rPr>
              <a:t> QR </a:t>
            </a:r>
            <a:r>
              <a:rPr lang="en-US" dirty="0" err="1">
                <a:solidFill>
                  <a:srgbClr val="FFFFFF"/>
                </a:solidFill>
                <a:effectLst/>
                <a:latin typeface="Times New Roman" panose="02020603050405020304" pitchFamily="18" charset="0"/>
                <a:cs typeface="Times New Roman" panose="02020603050405020304" pitchFamily="18" charset="0"/>
              </a:rPr>
              <a:t>desde</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su</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aplicación</a:t>
            </a:r>
            <a:r>
              <a:rPr lang="en-US" dirty="0">
                <a:solidFill>
                  <a:srgbClr val="FFFFFF"/>
                </a:solidFill>
                <a:effectLst/>
                <a:latin typeface="Times New Roman" panose="02020603050405020304" pitchFamily="18" charset="0"/>
                <a:cs typeface="Times New Roman" panose="02020603050405020304" pitchFamily="18" charset="0"/>
              </a:rPr>
              <a:t> Amazon o Whole Foods, </a:t>
            </a:r>
            <a:r>
              <a:rPr lang="en-US" dirty="0" err="1">
                <a:solidFill>
                  <a:srgbClr val="FFFFFF"/>
                </a:solidFill>
                <a:effectLst/>
                <a:latin typeface="Times New Roman" panose="02020603050405020304" pitchFamily="18" charset="0"/>
                <a:cs typeface="Times New Roman" panose="02020603050405020304" pitchFamily="18" charset="0"/>
              </a:rPr>
              <a:t>su</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palma</a:t>
            </a:r>
            <a:r>
              <a:rPr lang="en-US" dirty="0">
                <a:solidFill>
                  <a:srgbClr val="FFFFFF"/>
                </a:solidFill>
                <a:effectLst/>
                <a:latin typeface="Times New Roman" panose="02020603050405020304" pitchFamily="18" charset="0"/>
                <a:cs typeface="Times New Roman" panose="02020603050405020304" pitchFamily="18" charset="0"/>
              </a:rPr>
              <a:t> o </a:t>
            </a:r>
            <a:r>
              <a:rPr lang="en-US" dirty="0" err="1">
                <a:solidFill>
                  <a:srgbClr val="FFFFFF"/>
                </a:solidFill>
                <a:effectLst/>
                <a:latin typeface="Times New Roman" panose="02020603050405020304" pitchFamily="18" charset="0"/>
                <a:cs typeface="Times New Roman" panose="02020603050405020304" pitchFamily="18" charset="0"/>
              </a:rPr>
              <a:t>una</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tarjeta</a:t>
            </a:r>
            <a:r>
              <a:rPr lang="en-US" dirty="0">
                <a:solidFill>
                  <a:srgbClr val="FFFFFF"/>
                </a:solidFill>
                <a:effectLst/>
                <a:latin typeface="Times New Roman" panose="02020603050405020304" pitchFamily="18" charset="0"/>
                <a:cs typeface="Times New Roman" panose="02020603050405020304" pitchFamily="18" charset="0"/>
              </a:rPr>
              <a:t> de </a:t>
            </a:r>
            <a:r>
              <a:rPr lang="en-US" dirty="0" err="1">
                <a:solidFill>
                  <a:srgbClr val="FFFFFF"/>
                </a:solidFill>
                <a:effectLst/>
                <a:latin typeface="Times New Roman" panose="02020603050405020304" pitchFamily="18" charset="0"/>
                <a:cs typeface="Times New Roman" panose="02020603050405020304" pitchFamily="18" charset="0"/>
              </a:rPr>
              <a:t>débito</a:t>
            </a:r>
            <a:r>
              <a:rPr lang="en-US" dirty="0">
                <a:solidFill>
                  <a:srgbClr val="FFFFFF"/>
                </a:solidFill>
                <a:effectLst/>
                <a:latin typeface="Times New Roman" panose="02020603050405020304" pitchFamily="18" charset="0"/>
                <a:cs typeface="Times New Roman" panose="02020603050405020304" pitchFamily="18" charset="0"/>
              </a:rPr>
              <a:t> o </a:t>
            </a:r>
            <a:r>
              <a:rPr lang="en-US" dirty="0" err="1">
                <a:solidFill>
                  <a:srgbClr val="FFFFFF"/>
                </a:solidFill>
                <a:effectLst/>
                <a:latin typeface="Times New Roman" panose="02020603050405020304" pitchFamily="18" charset="0"/>
                <a:cs typeface="Times New Roman" panose="02020603050405020304" pitchFamily="18" charset="0"/>
              </a:rPr>
              <a:t>crédito</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vinculada</a:t>
            </a:r>
            <a:r>
              <a:rPr lang="en-US" dirty="0">
                <a:solidFill>
                  <a:srgbClr val="FFFFFF"/>
                </a:solidFill>
                <a:effectLst/>
                <a:latin typeface="Times New Roman" panose="02020603050405020304" pitchFamily="18" charset="0"/>
                <a:cs typeface="Times New Roman" panose="02020603050405020304" pitchFamily="18" charset="0"/>
              </a:rPr>
              <a:t> a Amazon </a:t>
            </a:r>
            <a:r>
              <a:rPr lang="en-US" dirty="0" err="1">
                <a:solidFill>
                  <a:srgbClr val="FFFFFF"/>
                </a:solidFill>
                <a:effectLst/>
                <a:latin typeface="Times New Roman" panose="02020603050405020304" pitchFamily="18" charset="0"/>
                <a:cs typeface="Times New Roman" panose="02020603050405020304" pitchFamily="18" charset="0"/>
              </a:rPr>
              <a:t>cuando</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ingresan</a:t>
            </a:r>
            <a:r>
              <a:rPr lang="en-US" dirty="0">
                <a:solidFill>
                  <a:srgbClr val="FFFFFF"/>
                </a:solidFill>
                <a:effectLst/>
                <a:latin typeface="Times New Roman" panose="02020603050405020304" pitchFamily="18" charset="0"/>
                <a:cs typeface="Times New Roman" panose="02020603050405020304" pitchFamily="18" charset="0"/>
              </a:rPr>
              <a:t> a la tienda. </a:t>
            </a:r>
            <a:r>
              <a:rPr lang="en-US" dirty="0" err="1">
                <a:solidFill>
                  <a:srgbClr val="FFFFFF"/>
                </a:solidFill>
                <a:effectLst/>
                <a:latin typeface="Times New Roman" panose="02020603050405020304" pitchFamily="18" charset="0"/>
                <a:cs typeface="Times New Roman" panose="02020603050405020304" pitchFamily="18" charset="0"/>
              </a:rPr>
              <a:t>Después</a:t>
            </a:r>
            <a:r>
              <a:rPr lang="en-US" dirty="0">
                <a:solidFill>
                  <a:srgbClr val="FFFFFF"/>
                </a:solidFill>
                <a:effectLst/>
                <a:latin typeface="Times New Roman" panose="02020603050405020304" pitchFamily="18" charset="0"/>
                <a:cs typeface="Times New Roman" panose="02020603050405020304" pitchFamily="18" charset="0"/>
              </a:rPr>
              <a:t>, son </a:t>
            </a:r>
            <a:r>
              <a:rPr lang="en-US" dirty="0" err="1">
                <a:solidFill>
                  <a:srgbClr val="FFFFFF"/>
                </a:solidFill>
                <a:effectLst/>
                <a:latin typeface="Times New Roman" panose="02020603050405020304" pitchFamily="18" charset="0"/>
                <a:cs typeface="Times New Roman" panose="02020603050405020304" pitchFamily="18" charset="0"/>
              </a:rPr>
              <a:t>libres</a:t>
            </a:r>
            <a:r>
              <a:rPr lang="en-US" dirty="0">
                <a:solidFill>
                  <a:srgbClr val="FFFFFF"/>
                </a:solidFill>
                <a:effectLst/>
                <a:latin typeface="Times New Roman" panose="02020603050405020304" pitchFamily="18" charset="0"/>
                <a:cs typeface="Times New Roman" panose="02020603050405020304" pitchFamily="18" charset="0"/>
              </a:rPr>
              <a:t> de </a:t>
            </a:r>
            <a:r>
              <a:rPr lang="en-US" dirty="0" err="1">
                <a:solidFill>
                  <a:srgbClr val="FFFFFF"/>
                </a:solidFill>
                <a:effectLst/>
                <a:latin typeface="Times New Roman" panose="02020603050405020304" pitchFamily="18" charset="0"/>
                <a:cs typeface="Times New Roman" panose="02020603050405020304" pitchFamily="18" charset="0"/>
              </a:rPr>
              <a:t>llenar</a:t>
            </a:r>
            <a:r>
              <a:rPr lang="en-US" dirty="0">
                <a:solidFill>
                  <a:srgbClr val="FFFFFF"/>
                </a:solidFill>
                <a:effectLst/>
                <a:latin typeface="Times New Roman" panose="02020603050405020304" pitchFamily="18" charset="0"/>
                <a:cs typeface="Times New Roman" panose="02020603050405020304" pitchFamily="18" charset="0"/>
              </a:rPr>
              <a:t> sus canastas y </a:t>
            </a:r>
            <a:r>
              <a:rPr lang="en-US" dirty="0" err="1">
                <a:solidFill>
                  <a:srgbClr val="FFFFFF"/>
                </a:solidFill>
                <a:effectLst/>
                <a:latin typeface="Times New Roman" panose="02020603050405020304" pitchFamily="18" charset="0"/>
                <a:cs typeface="Times New Roman" panose="02020603050405020304" pitchFamily="18" charset="0"/>
              </a:rPr>
              <a:t>salir</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por</a:t>
            </a:r>
            <a:r>
              <a:rPr lang="en-US" dirty="0">
                <a:solidFill>
                  <a:srgbClr val="FFFFFF"/>
                </a:solidFill>
                <a:effectLst/>
                <a:latin typeface="Times New Roman" panose="02020603050405020304" pitchFamily="18" charset="0"/>
                <a:cs typeface="Times New Roman" panose="02020603050405020304" pitchFamily="18" charset="0"/>
              </a:rPr>
              <a:t> la </a:t>
            </a:r>
            <a:r>
              <a:rPr lang="en-US" dirty="0" err="1">
                <a:solidFill>
                  <a:srgbClr val="FFFFFF"/>
                </a:solidFill>
                <a:effectLst/>
                <a:latin typeface="Times New Roman" panose="02020603050405020304" pitchFamily="18" charset="0"/>
                <a:cs typeface="Times New Roman" panose="02020603050405020304" pitchFamily="18" charset="0"/>
              </a:rPr>
              <a:t>puerta</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En</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este</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momento</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los</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clientes</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aún</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tienen</a:t>
            </a:r>
            <a:r>
              <a:rPr lang="en-US" dirty="0">
                <a:solidFill>
                  <a:srgbClr val="FFFFFF"/>
                </a:solidFill>
                <a:effectLst/>
                <a:latin typeface="Times New Roman" panose="02020603050405020304" pitchFamily="18" charset="0"/>
                <a:cs typeface="Times New Roman" panose="02020603050405020304" pitchFamily="18" charset="0"/>
              </a:rPr>
              <a:t> la </a:t>
            </a:r>
            <a:r>
              <a:rPr lang="en-US" dirty="0" err="1">
                <a:solidFill>
                  <a:srgbClr val="FFFFFF"/>
                </a:solidFill>
                <a:effectLst/>
                <a:latin typeface="Times New Roman" panose="02020603050405020304" pitchFamily="18" charset="0"/>
                <a:cs typeface="Times New Roman" panose="02020603050405020304" pitchFamily="18" charset="0"/>
              </a:rPr>
              <a:t>opción</a:t>
            </a:r>
            <a:r>
              <a:rPr lang="en-US" dirty="0">
                <a:solidFill>
                  <a:srgbClr val="FFFFFF"/>
                </a:solidFill>
                <a:effectLst/>
                <a:latin typeface="Times New Roman" panose="02020603050405020304" pitchFamily="18" charset="0"/>
                <a:cs typeface="Times New Roman" panose="02020603050405020304" pitchFamily="18" charset="0"/>
              </a:rPr>
              <a:t> de </a:t>
            </a:r>
            <a:r>
              <a:rPr lang="en-US" dirty="0" err="1">
                <a:solidFill>
                  <a:srgbClr val="FFFFFF"/>
                </a:solidFill>
                <a:effectLst/>
                <a:latin typeface="Times New Roman" panose="02020603050405020304" pitchFamily="18" charset="0"/>
                <a:cs typeface="Times New Roman" panose="02020603050405020304" pitchFamily="18" charset="0"/>
              </a:rPr>
              <a:t>filas</a:t>
            </a:r>
            <a:r>
              <a:rPr lang="en-US" dirty="0">
                <a:solidFill>
                  <a:srgbClr val="FFFFFF"/>
                </a:solidFill>
                <a:effectLst/>
                <a:latin typeface="Times New Roman" panose="02020603050405020304" pitchFamily="18" charset="0"/>
                <a:cs typeface="Times New Roman" panose="02020603050405020304" pitchFamily="18" charset="0"/>
              </a:rPr>
              <a:t> de </a:t>
            </a:r>
            <a:r>
              <a:rPr lang="en-US" dirty="0" err="1">
                <a:solidFill>
                  <a:srgbClr val="FFFFFF"/>
                </a:solidFill>
                <a:effectLst/>
                <a:latin typeface="Times New Roman" panose="02020603050405020304" pitchFamily="18" charset="0"/>
                <a:cs typeface="Times New Roman" panose="02020603050405020304" pitchFamily="18" charset="0"/>
              </a:rPr>
              <a:t>autopago</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donde</a:t>
            </a:r>
            <a:r>
              <a:rPr lang="en-US" dirty="0">
                <a:solidFill>
                  <a:srgbClr val="FFFFFF"/>
                </a:solidFill>
                <a:effectLst/>
                <a:latin typeface="Times New Roman" panose="02020603050405020304" pitchFamily="18" charset="0"/>
                <a:cs typeface="Times New Roman" panose="02020603050405020304" pitchFamily="18" charset="0"/>
              </a:rPr>
              <a:t> se </a:t>
            </a:r>
            <a:r>
              <a:rPr lang="en-US" dirty="0" err="1">
                <a:solidFill>
                  <a:srgbClr val="FFFFFF"/>
                </a:solidFill>
                <a:effectLst/>
                <a:latin typeface="Times New Roman" panose="02020603050405020304" pitchFamily="18" charset="0"/>
                <a:cs typeface="Times New Roman" panose="02020603050405020304" pitchFamily="18" charset="0"/>
              </a:rPr>
              <a:t>aceptan</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efectivo</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tarjetas</a:t>
            </a:r>
            <a:r>
              <a:rPr lang="en-US" dirty="0">
                <a:solidFill>
                  <a:srgbClr val="FFFFFF"/>
                </a:solidFill>
                <a:effectLst/>
                <a:latin typeface="Times New Roman" panose="02020603050405020304" pitchFamily="18" charset="0"/>
                <a:cs typeface="Times New Roman" panose="02020603050405020304" pitchFamily="18" charset="0"/>
              </a:rPr>
              <a:t> de regalo y </a:t>
            </a:r>
            <a:r>
              <a:rPr lang="en-US" dirty="0" err="1">
                <a:solidFill>
                  <a:srgbClr val="FFFFFF"/>
                </a:solidFill>
                <a:effectLst/>
                <a:latin typeface="Times New Roman" panose="02020603050405020304" pitchFamily="18" charset="0"/>
                <a:cs typeface="Times New Roman" panose="02020603050405020304" pitchFamily="18" charset="0"/>
              </a:rPr>
              <a:t>beneficios</a:t>
            </a:r>
            <a:r>
              <a:rPr lang="en-US" dirty="0">
                <a:solidFill>
                  <a:srgbClr val="FFFFFF"/>
                </a:solidFill>
                <a:effectLst/>
                <a:latin typeface="Times New Roman" panose="02020603050405020304" pitchFamily="18" charset="0"/>
                <a:cs typeface="Times New Roman" panose="02020603050405020304" pitchFamily="18" charset="0"/>
              </a:rPr>
              <a:t> del </a:t>
            </a:r>
            <a:r>
              <a:rPr lang="en-US" dirty="0" err="1">
                <a:solidFill>
                  <a:srgbClr val="FFFFFF"/>
                </a:solidFill>
                <a:effectLst/>
                <a:latin typeface="Times New Roman" panose="02020603050405020304" pitchFamily="18" charset="0"/>
                <a:cs typeface="Times New Roman" panose="02020603050405020304" pitchFamily="18" charset="0"/>
              </a:rPr>
              <a:t>programa</a:t>
            </a:r>
            <a:r>
              <a:rPr lang="en-US" dirty="0">
                <a:solidFill>
                  <a:srgbClr val="FFFFFF"/>
                </a:solidFill>
                <a:effectLst/>
                <a:latin typeface="Times New Roman" panose="02020603050405020304" pitchFamily="18" charset="0"/>
                <a:cs typeface="Times New Roman" panose="02020603050405020304" pitchFamily="18" charset="0"/>
              </a:rPr>
              <a:t> de </a:t>
            </a:r>
            <a:r>
              <a:rPr lang="en-US" dirty="0" err="1">
                <a:solidFill>
                  <a:srgbClr val="FFFFFF"/>
                </a:solidFill>
                <a:effectLst/>
                <a:latin typeface="Times New Roman" panose="02020603050405020304" pitchFamily="18" charset="0"/>
                <a:cs typeface="Times New Roman" panose="02020603050405020304" pitchFamily="18" charset="0"/>
              </a:rPr>
              <a:t>nutrición</a:t>
            </a:r>
            <a:r>
              <a:rPr lang="en-US" dirty="0">
                <a:solidFill>
                  <a:srgbClr val="FFFFFF"/>
                </a:solidFill>
                <a:effectLst/>
                <a:latin typeface="Times New Roman" panose="02020603050405020304" pitchFamily="18" charset="0"/>
                <a:cs typeface="Times New Roman" panose="02020603050405020304" pitchFamily="18" charset="0"/>
              </a:rPr>
              <a:t> </a:t>
            </a:r>
            <a:r>
              <a:rPr lang="en-US" dirty="0" err="1">
                <a:solidFill>
                  <a:srgbClr val="FFFFFF"/>
                </a:solidFill>
                <a:effectLst/>
                <a:latin typeface="Times New Roman" panose="02020603050405020304" pitchFamily="18" charset="0"/>
                <a:cs typeface="Times New Roman" panose="02020603050405020304" pitchFamily="18" charset="0"/>
              </a:rPr>
              <a:t>suplementaria</a:t>
            </a:r>
            <a:r>
              <a:rPr lang="en-US" dirty="0">
                <a:solidFill>
                  <a:srgbClr val="FFFFFF"/>
                </a:solidFill>
                <a:effectLst/>
                <a:latin typeface="Times New Roman" panose="02020603050405020304" pitchFamily="18" charset="0"/>
                <a:cs typeface="Times New Roman" panose="02020603050405020304" pitchFamily="18" charset="0"/>
              </a:rPr>
              <a:t>.</a:t>
            </a:r>
          </a:p>
        </p:txBody>
      </p:sp>
      <p:sp>
        <p:nvSpPr>
          <p:cNvPr id="12" name="TextBox 11">
            <a:extLst>
              <a:ext uri="{FF2B5EF4-FFF2-40B4-BE49-F238E27FC236}">
                <a16:creationId xmlns:a16="http://schemas.microsoft.com/office/drawing/2014/main" id="{92C30FC9-AA8F-11EF-393B-A109AF2B4DAC}"/>
              </a:ext>
            </a:extLst>
          </p:cNvPr>
          <p:cNvSpPr txBox="1"/>
          <p:nvPr/>
        </p:nvSpPr>
        <p:spPr>
          <a:xfrm>
            <a:off x="9702461" y="6488668"/>
            <a:ext cx="1751597" cy="369332"/>
          </a:xfrm>
          <a:prstGeom prst="rect">
            <a:avLst/>
          </a:prstGeom>
          <a:noFill/>
        </p:spPr>
        <p:txBody>
          <a:bodyPr wrap="square">
            <a:spAutoFit/>
          </a:bodyPr>
          <a:lstStyle/>
          <a:p>
            <a:r>
              <a:rPr lang="es-ES" sz="1800" b="1" dirty="0">
                <a:latin typeface="Calibri"/>
                <a:cs typeface="Segoe UI"/>
              </a:rPr>
              <a:t>Carlo Menjivar </a:t>
            </a:r>
            <a:endParaRPr lang="en-US" dirty="0"/>
          </a:p>
        </p:txBody>
      </p:sp>
    </p:spTree>
    <p:extLst>
      <p:ext uri="{BB962C8B-B14F-4D97-AF65-F5344CB8AC3E}">
        <p14:creationId xmlns:p14="http://schemas.microsoft.com/office/powerpoint/2010/main" val="350665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1315</TotalTime>
  <Words>1109</Words>
  <Application>Microsoft Macintosh PowerPoint</Application>
  <PresentationFormat>Widescreen</PresentationFormat>
  <Paragraphs>65</Paragraphs>
  <Slides>11</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Segoe UI</vt:lpstr>
      <vt:lpstr>Times New Roman</vt:lpstr>
      <vt:lpstr>Office Theme</vt:lpstr>
      <vt:lpstr>ELABORADO POR:     Gloria Alejandra Fuentes 12113022 Jose Alfredo Martinez 11523034 Carlo Menjivar - 21053124   </vt:lpstr>
      <vt:lpstr>INTRODUCCIÓN</vt:lpstr>
      <vt:lpstr>HISTORIA</vt:lpstr>
      <vt:lpstr>HISTORIA</vt:lpstr>
      <vt:lpstr>MISION Y VISION</vt:lpstr>
      <vt:lpstr>ESTRATEGIA, EXITOS Y FRACASOS</vt:lpstr>
      <vt:lpstr>PRINCIPALES ADQUISICIONES Y FUSIONES DE AMAZON</vt:lpstr>
      <vt:lpstr>ADQUISICIÓN –  WHOLE FOODS MARKET</vt:lpstr>
      <vt:lpstr>WHOLE FOODS</vt:lpstr>
      <vt:lpstr>CONCLUSIONES y RECOMENDACIONES</vt:lpstr>
      <vt:lpstr>GRACIAS POR SU TIEMPO Y ATENCION!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737</cp:revision>
  <dcterms:created xsi:type="dcterms:W3CDTF">2021-01-27T23:19:03Z</dcterms:created>
  <dcterms:modified xsi:type="dcterms:W3CDTF">2022-05-21T16:38:24Z</dcterms:modified>
</cp:coreProperties>
</file>